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30"/>
  </p:notesMasterIdLst>
  <p:handoutMasterIdLst>
    <p:handoutMasterId r:id="rId31"/>
  </p:handoutMasterIdLst>
  <p:sldIdLst>
    <p:sldId id="256" r:id="rId2"/>
    <p:sldId id="264" r:id="rId3"/>
    <p:sldId id="339" r:id="rId4"/>
    <p:sldId id="341" r:id="rId5"/>
    <p:sldId id="343" r:id="rId6"/>
    <p:sldId id="269" r:id="rId7"/>
    <p:sldId id="344" r:id="rId8"/>
    <p:sldId id="346" r:id="rId9"/>
    <p:sldId id="347" r:id="rId10"/>
    <p:sldId id="353" r:id="rId11"/>
    <p:sldId id="354" r:id="rId12"/>
    <p:sldId id="349" r:id="rId13"/>
    <p:sldId id="352" r:id="rId14"/>
    <p:sldId id="348" r:id="rId15"/>
    <p:sldId id="351" r:id="rId16"/>
    <p:sldId id="350" r:id="rId17"/>
    <p:sldId id="312" r:id="rId18"/>
    <p:sldId id="355" r:id="rId19"/>
    <p:sldId id="336" r:id="rId20"/>
    <p:sldId id="356" r:id="rId21"/>
    <p:sldId id="357" r:id="rId22"/>
    <p:sldId id="360" r:id="rId23"/>
    <p:sldId id="270" r:id="rId24"/>
    <p:sldId id="358" r:id="rId25"/>
    <p:sldId id="359" r:id="rId26"/>
    <p:sldId id="361" r:id="rId27"/>
    <p:sldId id="363" r:id="rId28"/>
    <p:sldId id="338" r:id="rId29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Open Sans" panose="020B0604020202020204" charset="0"/>
      <p:regular r:id="rId36"/>
      <p:bold r:id="rId37"/>
      <p:italic r:id="rId38"/>
      <p:boldItalic r:id="rId39"/>
    </p:embeddedFont>
  </p:embeddedFontLst>
  <p:defaultTextStyle>
    <a:defPPr>
      <a:defRPr lang="de-DE"/>
    </a:defPPr>
    <a:lvl1pPr marL="0" algn="l" defTabSz="641909" rtl="0" eaLnBrk="1" latinLnBrk="0" hangingPunct="1">
      <a:defRPr sz="1264" kern="1200">
        <a:solidFill>
          <a:schemeClr val="tx1"/>
        </a:solidFill>
        <a:latin typeface="+mn-lt"/>
        <a:ea typeface="+mn-ea"/>
        <a:cs typeface="+mn-cs"/>
      </a:defRPr>
    </a:lvl1pPr>
    <a:lvl2pPr marL="320954" algn="l" defTabSz="641909" rtl="0" eaLnBrk="1" latinLnBrk="0" hangingPunct="1">
      <a:defRPr sz="1264" kern="1200">
        <a:solidFill>
          <a:schemeClr val="tx1"/>
        </a:solidFill>
        <a:latin typeface="+mn-lt"/>
        <a:ea typeface="+mn-ea"/>
        <a:cs typeface="+mn-cs"/>
      </a:defRPr>
    </a:lvl2pPr>
    <a:lvl3pPr marL="641909" algn="l" defTabSz="641909" rtl="0" eaLnBrk="1" latinLnBrk="0" hangingPunct="1">
      <a:defRPr sz="1264" kern="1200">
        <a:solidFill>
          <a:schemeClr val="tx1"/>
        </a:solidFill>
        <a:latin typeface="+mn-lt"/>
        <a:ea typeface="+mn-ea"/>
        <a:cs typeface="+mn-cs"/>
      </a:defRPr>
    </a:lvl3pPr>
    <a:lvl4pPr marL="962863" algn="l" defTabSz="641909" rtl="0" eaLnBrk="1" latinLnBrk="0" hangingPunct="1">
      <a:defRPr sz="1264" kern="1200">
        <a:solidFill>
          <a:schemeClr val="tx1"/>
        </a:solidFill>
        <a:latin typeface="+mn-lt"/>
        <a:ea typeface="+mn-ea"/>
        <a:cs typeface="+mn-cs"/>
      </a:defRPr>
    </a:lvl4pPr>
    <a:lvl5pPr marL="1283818" algn="l" defTabSz="641909" rtl="0" eaLnBrk="1" latinLnBrk="0" hangingPunct="1">
      <a:defRPr sz="1264" kern="1200">
        <a:solidFill>
          <a:schemeClr val="tx1"/>
        </a:solidFill>
        <a:latin typeface="+mn-lt"/>
        <a:ea typeface="+mn-ea"/>
        <a:cs typeface="+mn-cs"/>
      </a:defRPr>
    </a:lvl5pPr>
    <a:lvl6pPr marL="1604772" algn="l" defTabSz="641909" rtl="0" eaLnBrk="1" latinLnBrk="0" hangingPunct="1">
      <a:defRPr sz="1264" kern="1200">
        <a:solidFill>
          <a:schemeClr val="tx1"/>
        </a:solidFill>
        <a:latin typeface="+mn-lt"/>
        <a:ea typeface="+mn-ea"/>
        <a:cs typeface="+mn-cs"/>
      </a:defRPr>
    </a:lvl6pPr>
    <a:lvl7pPr marL="1925726" algn="l" defTabSz="641909" rtl="0" eaLnBrk="1" latinLnBrk="0" hangingPunct="1">
      <a:defRPr sz="1264" kern="1200">
        <a:solidFill>
          <a:schemeClr val="tx1"/>
        </a:solidFill>
        <a:latin typeface="+mn-lt"/>
        <a:ea typeface="+mn-ea"/>
        <a:cs typeface="+mn-cs"/>
      </a:defRPr>
    </a:lvl7pPr>
    <a:lvl8pPr marL="2246681" algn="l" defTabSz="641909" rtl="0" eaLnBrk="1" latinLnBrk="0" hangingPunct="1">
      <a:defRPr sz="1264" kern="1200">
        <a:solidFill>
          <a:schemeClr val="tx1"/>
        </a:solidFill>
        <a:latin typeface="+mn-lt"/>
        <a:ea typeface="+mn-ea"/>
        <a:cs typeface="+mn-cs"/>
      </a:defRPr>
    </a:lvl8pPr>
    <a:lvl9pPr marL="2567635" algn="l" defTabSz="641909" rtl="0" eaLnBrk="1" latinLnBrk="0" hangingPunct="1">
      <a:defRPr sz="12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A983"/>
    <a:srgbClr val="009BA4"/>
    <a:srgbClr val="93C356"/>
    <a:srgbClr val="BCCF02"/>
    <a:srgbClr val="28618C"/>
    <a:srgbClr val="539DC5"/>
    <a:srgbClr val="02ACA8"/>
    <a:srgbClr val="F07D00"/>
    <a:srgbClr val="E02D8A"/>
    <a:srgbClr val="00A1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980" autoAdjust="0"/>
  </p:normalViewPr>
  <p:slideViewPr>
    <p:cSldViewPr snapToGrid="0" snapToObjects="1">
      <p:cViewPr>
        <p:scale>
          <a:sx n="150" d="100"/>
          <a:sy n="150" d="100"/>
        </p:scale>
        <p:origin x="396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62" d="100"/>
          <a:sy n="62" d="100"/>
        </p:scale>
        <p:origin x="1685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13.01.2020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‹#›</a:t>
            </a:fld>
            <a:endParaRPr lang="de-DE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3EE5723-2DEE-42EB-AFDE-CD37A3C7B0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13.01.2020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‹#›</a:t>
            </a:fld>
            <a:endParaRPr lang="de-DE"/>
          </a:p>
        </p:txBody>
      </p:sp>
      <p:sp>
        <p:nvSpPr>
          <p:cNvPr id="8" name="Espace réservé des notes 7">
            <a:extLst>
              <a:ext uri="{FF2B5EF4-FFF2-40B4-BE49-F238E27FC236}">
                <a16:creationId xmlns:a16="http://schemas.microsoft.com/office/drawing/2014/main" id="{20CF529A-26A6-4A57-B813-435A71F72B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9E1B9219-B62F-4948-80A3-E1AB7310EB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442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5353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68804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4034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3728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3422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1608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72196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56448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8134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0810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5068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7642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7883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0501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5404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477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971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854605"/>
            <a:ext cx="9144000" cy="4860397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56036" y="3745646"/>
            <a:ext cx="7935513" cy="1112104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3428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9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656035" y="2017368"/>
            <a:ext cx="7935515" cy="690563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2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854604"/>
            <a:ext cx="9144000" cy="14287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656035" y="2826836"/>
            <a:ext cx="7935515" cy="810090"/>
          </a:xfrm>
          <a:ln>
            <a:noFill/>
          </a:ln>
        </p:spPr>
        <p:txBody>
          <a:bodyPr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41" y="267232"/>
            <a:ext cx="1021185" cy="465743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71" y="289433"/>
            <a:ext cx="1458593" cy="4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56035" y="288397"/>
            <a:ext cx="7935515" cy="4246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858573"/>
            <a:ext cx="9144000" cy="4249208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5"/>
            <a:ext cx="9144000" cy="5107776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656034" y="3745646"/>
            <a:ext cx="7935515" cy="1112104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3428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9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656035" y="2017368"/>
            <a:ext cx="7935515" cy="690563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2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56035" y="2826836"/>
            <a:ext cx="7935515" cy="810090"/>
          </a:xfrm>
          <a:ln>
            <a:noFill/>
          </a:ln>
        </p:spPr>
        <p:txBody>
          <a:bodyPr/>
          <a:lstStyle>
            <a:lvl1pPr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855000"/>
            <a:ext cx="9144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4"/>
          <p:cNvCxnSpPr/>
          <p:nvPr/>
        </p:nvCxnSpPr>
        <p:spPr>
          <a:xfrm>
            <a:off x="0" y="1005000"/>
            <a:ext cx="9144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741" y="267232"/>
            <a:ext cx="1021185" cy="465743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71" y="289433"/>
            <a:ext cx="1458593" cy="4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98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656033" y="1236928"/>
            <a:ext cx="7935516" cy="3620823"/>
          </a:xfrm>
        </p:spPr>
        <p:txBody>
          <a:bodyPr/>
          <a:lstStyle>
            <a:lvl1pPr>
              <a:spcBef>
                <a:spcPts val="900"/>
              </a:spcBef>
              <a:defRPr/>
            </a:lvl1pPr>
            <a:lvl3pPr>
              <a:spcBef>
                <a:spcPts val="900"/>
              </a:spcBef>
              <a:defRPr/>
            </a:lvl3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de-DE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A024F9F-18F2-41FB-8B29-D182C691C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9144000" cy="5077354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12" name="Textplatzhalt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385772" y="2828397"/>
            <a:ext cx="8372475" cy="859896"/>
          </a:xfrm>
        </p:spPr>
        <p:txBody>
          <a:bodyPr/>
          <a:lstStyle>
            <a:lvl6pPr>
              <a:defRPr/>
            </a:lvl6pPr>
            <a:lvl7pPr>
              <a:defRPr/>
            </a:lvl7pPr>
          </a:lstStyle>
          <a:p>
            <a:pPr lvl="5"/>
            <a:r>
              <a:rPr lang="de-DE" dirty="0"/>
              <a:t>Zwischenseite</a:t>
            </a:r>
          </a:p>
          <a:p>
            <a:pPr lvl="6"/>
            <a:r>
              <a:rPr lang="de-DE" dirty="0"/>
              <a:t>Für den nächsten Abschnitt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2"/>
            <a:ext cx="9144000" cy="5097638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5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5601" y="2063750"/>
            <a:ext cx="8413750" cy="1934987"/>
          </a:xfrm>
        </p:spPr>
        <p:txBody>
          <a:bodyPr/>
          <a:lstStyle/>
          <a:p>
            <a:pPr lvl="5"/>
            <a:r>
              <a:rPr lang="de-DE" dirty="0"/>
              <a:t>Zweite Ebene</a:t>
            </a:r>
          </a:p>
          <a:p>
            <a:pPr lvl="6"/>
            <a:r>
              <a:rPr lang="de-DE" dirty="0"/>
              <a:t>Dritte Ebene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0"/>
            <a:ext cx="9144000" cy="5077354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15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>
          <a:xfrm>
            <a:off x="385772" y="2828396"/>
            <a:ext cx="8205779" cy="13731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024312" y="1236928"/>
            <a:ext cx="4567237" cy="362082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56034" y="1236928"/>
            <a:ext cx="3225404" cy="1110000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656034" y="2452651"/>
            <a:ext cx="3225403" cy="1110000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656033" y="3668376"/>
            <a:ext cx="3225403" cy="1189374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4700587" y="1236929"/>
            <a:ext cx="3890963" cy="3620821"/>
          </a:xfrm>
        </p:spPr>
        <p:txBody>
          <a:bodyPr/>
          <a:lstStyle/>
          <a:p>
            <a:r>
              <a:rPr lang="fr-FR"/>
              <a:t>Cliquez sur l'icône pour ajouter une image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656035" y="1236929"/>
            <a:ext cx="3896915" cy="362082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656035" y="1236929"/>
            <a:ext cx="3896915" cy="362082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4700587" y="1236929"/>
            <a:ext cx="3890963" cy="362082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56035" y="288396"/>
            <a:ext cx="7935515" cy="57017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656034" y="1236929"/>
            <a:ext cx="2549682" cy="362082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053137" y="1236929"/>
            <a:ext cx="2538413" cy="362082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343275" y="1236929"/>
            <a:ext cx="2562225" cy="362082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56035" y="288397"/>
            <a:ext cx="7935515" cy="4246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56035" y="288396"/>
            <a:ext cx="7935515" cy="57017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56035" y="1234282"/>
            <a:ext cx="7935515" cy="363405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 (16pt)</a:t>
            </a:r>
          </a:p>
          <a:p>
            <a:pPr lvl="1"/>
            <a:r>
              <a:rPr lang="de-DE" dirty="0"/>
              <a:t>Zweite Textebene für Aufzählungen</a:t>
            </a:r>
          </a:p>
          <a:p>
            <a:pPr lvl="2"/>
            <a:r>
              <a:rPr lang="de-DE" dirty="0"/>
              <a:t>Dritte Textebene bei viel Text (14pt)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Zwischenseite</a:t>
            </a:r>
          </a:p>
          <a:p>
            <a:pPr lvl="6"/>
            <a:r>
              <a:rPr lang="de-DE" dirty="0"/>
              <a:t>Für den nächsten Präsentationsabschnitt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2681287" y="5258830"/>
            <a:ext cx="3890963" cy="323165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6857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00" dirty="0">
                <a:solidFill>
                  <a:schemeClr val="bg2"/>
                </a:solidFill>
              </a:rPr>
              <a:t>Studienarbeit - Zwischenpräsentation </a:t>
            </a:r>
          </a:p>
          <a:p>
            <a:pPr marL="0" marR="0" lvl="0" indent="0" algn="l" defTabSz="6857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7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Juniorprofessur für Kognitive Systeme – Hamza Ben Hassen</a:t>
            </a:r>
            <a:endParaRPr lang="de-DE" sz="7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7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08.11.2019</a:t>
            </a:r>
            <a:endParaRPr lang="de-DE" sz="7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5102680"/>
            <a:ext cx="9144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 userDrawn="1"/>
        </p:nvSpPr>
        <p:spPr>
          <a:xfrm>
            <a:off x="6724650" y="5258830"/>
            <a:ext cx="528638" cy="323165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6857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7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7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7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7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68570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7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6857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7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408" y="5247178"/>
            <a:ext cx="795252" cy="362882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47" y="5276418"/>
            <a:ext cx="953183" cy="27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1" r:id="rId9"/>
    <p:sldLayoutId id="2147483902" r:id="rId10"/>
    <p:sldLayoutId id="2147483903" r:id="rId11"/>
  </p:sldLayoutIdLst>
  <p:hf sldNum="0" hdr="0" ftr="0"/>
  <p:txStyles>
    <p:titleStyle>
      <a:lvl1pPr algn="l" defTabSz="685702" rtl="0" eaLnBrk="1" latinLnBrk="0" hangingPunct="1">
        <a:spcBef>
          <a:spcPct val="0"/>
        </a:spcBef>
        <a:buNone/>
        <a:defRPr sz="18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indent="0" algn="l" defTabSz="685702" rtl="0" eaLnBrk="1" latinLnBrk="0" hangingPunct="1">
        <a:spcBef>
          <a:spcPts val="450"/>
        </a:spcBef>
        <a:buFont typeface="Arial" panose="020B0604020202020204" pitchFamily="34" charset="0"/>
        <a:buNone/>
        <a:defRPr sz="12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296957" indent="-242965" algn="l" defTabSz="685702" rtl="0" eaLnBrk="1" latinLnBrk="0" hangingPunct="1">
        <a:spcBef>
          <a:spcPts val="225"/>
        </a:spcBef>
        <a:buFont typeface="Open Sans" panose="020B0606030504020204" pitchFamily="34" charset="0"/>
        <a:buChar char="—"/>
        <a:defRPr sz="12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0" indent="0" algn="l" defTabSz="685702" rtl="0" eaLnBrk="1" latinLnBrk="0" hangingPunct="1">
        <a:spcBef>
          <a:spcPts val="450"/>
        </a:spcBef>
        <a:buFont typeface="Arial" panose="020B0604020202020204" pitchFamily="34" charset="0"/>
        <a:buNone/>
        <a:defRPr sz="105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296957" indent="-161977" algn="l" defTabSz="685702" rtl="0" eaLnBrk="1" latinLnBrk="0" hangingPunct="1">
        <a:spcBef>
          <a:spcPts val="225"/>
        </a:spcBef>
        <a:buFont typeface="Symbol" panose="05050102010706020507" pitchFamily="18" charset="2"/>
        <a:buChar char="-"/>
        <a:defRPr sz="105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431937" indent="-134522" algn="l" defTabSz="685702" rtl="0" eaLnBrk="1" latinLnBrk="0" hangingPunct="1">
        <a:spcBef>
          <a:spcPts val="225"/>
        </a:spcBef>
        <a:buFont typeface="Symbol" panose="05050102010706020507" pitchFamily="18" charset="2"/>
        <a:buChar char="-"/>
        <a:defRPr sz="105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269042" indent="0" algn="l" defTabSz="685702" rtl="0" eaLnBrk="1" latinLnBrk="0" hangingPunct="1">
        <a:spcBef>
          <a:spcPts val="0"/>
        </a:spcBef>
        <a:buFont typeface="Arial" panose="020B0604020202020204" pitchFamily="34" charset="0"/>
        <a:buNone/>
        <a:defRPr sz="24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269042" indent="0" algn="l" defTabSz="685702" rtl="0" eaLnBrk="1" latinLnBrk="0" hangingPunct="1">
        <a:spcBef>
          <a:spcPts val="0"/>
        </a:spcBef>
        <a:buFont typeface="Arial" panose="020B0604020202020204" pitchFamily="34" charset="0"/>
        <a:buNone/>
        <a:defRPr sz="2400" kern="1200">
          <a:solidFill>
            <a:schemeClr val="bg1"/>
          </a:solidFill>
          <a:latin typeface="+mn-lt"/>
          <a:ea typeface="+mn-ea"/>
          <a:cs typeface="+mn-cs"/>
        </a:defRPr>
      </a:lvl7pPr>
      <a:lvl8pPr marL="2571377" indent="-171425" algn="l" defTabSz="685702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226" indent="-171425" algn="l" defTabSz="685702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0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51" algn="l" defTabSz="68570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02" algn="l" defTabSz="68570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52" algn="l" defTabSz="68570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01" algn="l" defTabSz="68570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53" algn="l" defTabSz="68570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02" algn="l" defTabSz="68570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952" algn="l" defTabSz="68570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803" algn="l" defTabSz="68570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744" userDrawn="1">
          <p15:clr>
            <a:srgbClr val="F26B43"/>
          </p15:clr>
        </p15:guide>
        <p15:guide id="7" pos="840" userDrawn="1">
          <p15:clr>
            <a:srgbClr val="F26B43"/>
          </p15:clr>
        </p15:guide>
        <p15:guide id="8" pos="1257" userDrawn="1">
          <p15:clr>
            <a:srgbClr val="F26B43"/>
          </p15:clr>
        </p15:guide>
        <p15:guide id="9" pos="1167" userDrawn="1">
          <p15:clr>
            <a:srgbClr val="F26B43"/>
          </p15:clr>
        </p15:guide>
        <p15:guide id="10" pos="1689" userDrawn="1">
          <p15:clr>
            <a:srgbClr val="F26B43"/>
          </p15:clr>
        </p15:guide>
        <p15:guide id="11" pos="1596" userDrawn="1">
          <p15:clr>
            <a:srgbClr val="F26B43"/>
          </p15:clr>
        </p15:guide>
        <p15:guide id="16" pos="2868" userDrawn="1">
          <p15:clr>
            <a:srgbClr val="F26B43"/>
          </p15:clr>
        </p15:guide>
        <p15:guide id="17" pos="2961" userDrawn="1">
          <p15:clr>
            <a:srgbClr val="F26B43"/>
          </p15:clr>
        </p15:guide>
        <p15:guide id="20" pos="3288" userDrawn="1">
          <p15:clr>
            <a:srgbClr val="F26B43"/>
          </p15:clr>
        </p15:guide>
        <p15:guide id="21" pos="3381" userDrawn="1">
          <p15:clr>
            <a:srgbClr val="F26B43"/>
          </p15:clr>
        </p15:guide>
        <p15:guide id="22" pos="5085" userDrawn="1">
          <p15:clr>
            <a:srgbClr val="F26B43"/>
          </p15:clr>
        </p15:guide>
        <p15:guide id="23" pos="4992" userDrawn="1">
          <p15:clr>
            <a:srgbClr val="F26B43"/>
          </p15:clr>
        </p15:guide>
        <p15:guide id="24" pos="3720" userDrawn="1">
          <p15:clr>
            <a:srgbClr val="F26B43"/>
          </p15:clr>
        </p15:guide>
        <p15:guide id="25" pos="3813" userDrawn="1">
          <p15:clr>
            <a:srgbClr val="F26B43"/>
          </p15:clr>
        </p15:guide>
        <p15:guide id="30" orient="horz" pos="448" userDrawn="1">
          <p15:clr>
            <a:srgbClr val="F26B43"/>
          </p15:clr>
        </p15:guide>
        <p15:guide id="31" pos="413" userDrawn="1">
          <p15:clr>
            <a:srgbClr val="F26B43"/>
          </p15:clr>
        </p15:guide>
        <p15:guide id="39" pos="4569" userDrawn="1">
          <p15:clr>
            <a:srgbClr val="F26B43"/>
          </p15:clr>
        </p15:guide>
        <p15:guide id="40" pos="4662" userDrawn="1">
          <p15:clr>
            <a:srgbClr val="F26B43"/>
          </p15:clr>
        </p15:guide>
        <p15:guide id="41" pos="2019" userDrawn="1">
          <p15:clr>
            <a:srgbClr val="F26B43"/>
          </p15:clr>
        </p15:guide>
        <p15:guide id="42" pos="2106" userDrawn="1">
          <p15:clr>
            <a:srgbClr val="F26B43"/>
          </p15:clr>
        </p15:guide>
        <p15:guide id="43" pos="2445" userDrawn="1">
          <p15:clr>
            <a:srgbClr val="F26B43"/>
          </p15:clr>
        </p15:guide>
        <p15:guide id="44" pos="2535" userDrawn="1">
          <p15:clr>
            <a:srgbClr val="F26B43"/>
          </p15:clr>
        </p15:guide>
        <p15:guide id="50" pos="4140" userDrawn="1">
          <p15:clr>
            <a:srgbClr val="F26B43"/>
          </p15:clr>
        </p15:guide>
        <p15:guide id="52" orient="horz" pos="778" userDrawn="1">
          <p15:clr>
            <a:srgbClr val="F26B43"/>
          </p15:clr>
        </p15:guide>
        <p15:guide id="53" orient="horz" pos="633" userDrawn="1">
          <p15:clr>
            <a:srgbClr val="F26B43"/>
          </p15:clr>
        </p15:guide>
        <p15:guide id="58" orient="horz" pos="182" userDrawn="1">
          <p15:clr>
            <a:srgbClr val="F26B43"/>
          </p15:clr>
        </p15:guide>
        <p15:guide id="59" orient="horz" pos="3067" userDrawn="1">
          <p15:clr>
            <a:srgbClr val="F26B43"/>
          </p15:clr>
        </p15:guide>
        <p15:guide id="60" orient="horz" pos="3218" userDrawn="1">
          <p15:clr>
            <a:srgbClr val="F26B43"/>
          </p15:clr>
        </p15:guide>
        <p15:guide id="62" orient="horz" pos="1775" userDrawn="1">
          <p15:clr>
            <a:srgbClr val="F26B43"/>
          </p15:clr>
        </p15:guide>
        <p15:guide id="65" pos="4236" userDrawn="1">
          <p15:clr>
            <a:srgbClr val="F26B43"/>
          </p15:clr>
        </p15:guide>
        <p15:guide id="66" orient="horz" pos="541" userDrawn="1">
          <p15:clr>
            <a:srgbClr val="F26B43"/>
          </p15:clr>
        </p15:guide>
        <p15:guide id="67" pos="5412" userDrawn="1">
          <p15:clr>
            <a:srgbClr val="F26B43"/>
          </p15:clr>
        </p15:guide>
        <p15:guide id="69" orient="horz" pos="3323" userDrawn="1">
          <p15:clr>
            <a:srgbClr val="F26B43"/>
          </p15:clr>
        </p15:guide>
        <p15:guide id="70" orient="horz" pos="3497" userDrawn="1">
          <p15:clr>
            <a:srgbClr val="F26B43"/>
          </p15:clr>
        </p15:guide>
        <p15:guide id="71" pos="212" userDrawn="1">
          <p15:clr>
            <a:srgbClr val="F26B43"/>
          </p15:clr>
        </p15:guide>
        <p15:guide id="72" orient="horz" pos="3432" userDrawn="1">
          <p15:clr>
            <a:srgbClr val="F26B43"/>
          </p15:clr>
        </p15:guide>
        <p15:guide id="73" orient="horz" pos="33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u-dresden.de/ing/elektrotechnik/ias#intro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6" Type="http://schemas.openxmlformats.org/officeDocument/2006/relationships/hyperlink" Target="https://github.com/doblak/ndtw" TargetMode="External"/><Relationship Id="rId5" Type="http://schemas.openxmlformats.org/officeDocument/2006/relationships/hyperlink" Target="https://www.newtonsoft.com/json" TargetMode="External"/><Relationship Id="rId4" Type="http://schemas.openxmlformats.org/officeDocument/2006/relationships/hyperlink" Target="https://github.com/oxyplot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essage_passing" TargetMode="External"/><Relationship Id="rId3" Type="http://schemas.openxmlformats.org/officeDocument/2006/relationships/notesSlide" Target="../notesSlides/notesSlide11.xml"/><Relationship Id="rId7" Type="http://schemas.openxmlformats.org/officeDocument/2006/relationships/hyperlink" Target="https://en.wikipedia.org/wiki/Window_manager" TargetMode="Externa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.xml"/><Relationship Id="rId6" Type="http://schemas.openxmlformats.org/officeDocument/2006/relationships/hyperlink" Target="https://en.wikipedia.org/wiki/User_interfaces" TargetMode="External"/><Relationship Id="rId11" Type="http://schemas.openxmlformats.org/officeDocument/2006/relationships/image" Target="../media/image20.png"/><Relationship Id="rId5" Type="http://schemas.openxmlformats.org/officeDocument/2006/relationships/hyperlink" Target="https://en.wikipedia.org/wiki/Operating_system" TargetMode="External"/><Relationship Id="rId10" Type="http://schemas.openxmlformats.org/officeDocument/2006/relationships/hyperlink" Target="https://en.wikipedia.org/wiki/GUI_widget" TargetMode="External"/><Relationship Id="rId4" Type="http://schemas.openxmlformats.org/officeDocument/2006/relationships/hyperlink" Target="https://en.wikipedia.org/wiki/Microsoft_Windows" TargetMode="External"/><Relationship Id="rId9" Type="http://schemas.openxmlformats.org/officeDocument/2006/relationships/hyperlink" Target="https://en.wikipedia.org/wiki/Input_devic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1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4.xml"/><Relationship Id="rId5" Type="http://schemas.openxmlformats.org/officeDocument/2006/relationships/hyperlink" Target="https://www.bynorth.com/" TargetMode="External"/><Relationship Id="rId4" Type="http://schemas.openxmlformats.org/officeDocument/2006/relationships/image" Target="../media/image2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>
          <a:xfrm>
            <a:off x="604243" y="4057650"/>
            <a:ext cx="7935513" cy="254000"/>
          </a:xfrm>
        </p:spPr>
        <p:txBody>
          <a:bodyPr/>
          <a:lstStyle/>
          <a:p>
            <a:r>
              <a:rPr lang="de-DE" dirty="0"/>
              <a:t>Hamza Ben Hassen</a:t>
            </a:r>
          </a:p>
          <a:p>
            <a:r>
              <a:rPr lang="de-DE" i="1" dirty="0"/>
              <a:t>Supervisor:  M.Sc. Christoph Wagner</a:t>
            </a:r>
            <a:endParaRPr lang="de-DE" dirty="0"/>
          </a:p>
          <a:p>
            <a:r>
              <a:rPr lang="de-DE" i="1" dirty="0"/>
              <a:t>Reviewing Professor </a:t>
            </a:r>
            <a:r>
              <a:rPr lang="de-DE" dirty="0"/>
              <a:t>:  </a:t>
            </a:r>
            <a:r>
              <a:rPr lang="fr-FR" b="1" i="1" dirty="0" err="1"/>
              <a:t>Jun.-Prof</a:t>
            </a:r>
            <a:r>
              <a:rPr lang="fr-FR" b="1" i="1" dirty="0"/>
              <a:t>. Dr.-</a:t>
            </a:r>
            <a:r>
              <a:rPr lang="fr-FR" b="1" i="1" dirty="0" err="1"/>
              <a:t>Ing</a:t>
            </a:r>
            <a:r>
              <a:rPr lang="fr-FR" b="1" i="1" dirty="0"/>
              <a:t>. Peter </a:t>
            </a:r>
            <a:r>
              <a:rPr lang="fr-FR" b="1" i="1" dirty="0" err="1"/>
              <a:t>Birkholz</a:t>
            </a:r>
            <a:endParaRPr lang="de-DE" i="1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656035" y="2017368"/>
            <a:ext cx="7935515" cy="690563"/>
          </a:xfrm>
        </p:spPr>
        <p:txBody>
          <a:bodyPr/>
          <a:lstStyle/>
          <a:p>
            <a:r>
              <a:rPr lang="de-DE" dirty="0"/>
              <a:t>Studienarbeit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655638" y="2508429"/>
            <a:ext cx="7935515" cy="810090"/>
          </a:xfrm>
        </p:spPr>
        <p:txBody>
          <a:bodyPr/>
          <a:lstStyle/>
          <a:p>
            <a:r>
              <a:rPr lang="en-US" sz="1800" dirty="0"/>
              <a:t>Development of a measurement system for determining tongue movements and gestures based on infrared distance sensing technology.</a:t>
            </a:r>
            <a:br>
              <a:rPr lang="de-DE" dirty="0"/>
            </a:br>
            <a:br>
              <a:rPr lang="de-DE" dirty="0"/>
            </a:br>
            <a:endParaRPr lang="de-DE" b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66DEC5-06F0-4021-B553-580D92D0A4B2}"/>
              </a:ext>
            </a:extLst>
          </p:cNvPr>
          <p:cNvSpPr/>
          <p:nvPr/>
        </p:nvSpPr>
        <p:spPr>
          <a:xfrm>
            <a:off x="604243" y="1047404"/>
            <a:ext cx="299473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cap="all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Faculty of Electrical and Computer Engineering</a:t>
            </a:r>
          </a:p>
          <a:p>
            <a:r>
              <a:rPr lang="en-US" sz="800" cap="all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INSTITUTE OF ACOUSTICS AND SPEECH COMMUNICATION </a:t>
            </a:r>
          </a:p>
          <a:p>
            <a:r>
              <a:rPr lang="en-US" sz="800" cap="all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JUNIOR PROFESSORSHIP IN COGNITIVE SYSTEMS</a:t>
            </a:r>
          </a:p>
          <a:p>
            <a:endParaRPr lang="en-US" sz="800" cap="all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sz="800" b="0" i="0" cap="all" dirty="0">
              <a:solidFill>
                <a:schemeClr val="bg1"/>
              </a:solidFill>
              <a:effectLst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4346DC-9F75-444A-B5AD-50FE694BFB3B}"/>
              </a:ext>
            </a:extLst>
          </p:cNvPr>
          <p:cNvSpPr/>
          <p:nvPr/>
        </p:nvSpPr>
        <p:spPr>
          <a:xfrm>
            <a:off x="604243" y="1157616"/>
            <a:ext cx="4572000" cy="481414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cap="all" dirty="0">
                <a:solidFill>
                  <a:srgbClr val="FFFFFF"/>
                </a:solidFill>
                <a:latin typeface="Open Sans TUD"/>
                <a:hlinkClick r:id="rId3"/>
              </a:rPr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Multiplexing</a:t>
            </a:r>
            <a:endParaRPr lang="de-DE" b="0" dirty="0"/>
          </a:p>
        </p:txBody>
      </p:sp>
      <p:sp>
        <p:nvSpPr>
          <p:cNvPr id="7" name="Inhaltsplatzhalter 6"/>
          <p:cNvSpPr>
            <a:spLocks noGrp="1"/>
          </p:cNvSpPr>
          <p:nvPr>
            <p:ph type="body" sz="quarter" idx="14"/>
          </p:nvPr>
        </p:nvSpPr>
        <p:spPr>
          <a:xfrm>
            <a:off x="656035" y="1236929"/>
            <a:ext cx="2779315" cy="3322371"/>
          </a:xfrm>
        </p:spPr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de-DE" dirty="0"/>
              <a:t>All sensors share a fixed I2C  address.</a:t>
            </a:r>
          </a:p>
          <a:p>
            <a:pPr marL="171450" indent="-171450">
              <a:buFontTx/>
              <a:buChar char="-"/>
            </a:pPr>
            <a:r>
              <a:rPr lang="de-DE" dirty="0"/>
              <a:t>Multiplexing is required to interface all sensors using limited i2C interfaces.</a:t>
            </a:r>
          </a:p>
          <a:p>
            <a:pPr marL="171450" indent="-171450">
              <a:buFontTx/>
              <a:buChar char="-"/>
            </a:pPr>
            <a:r>
              <a:rPr lang="de-DE" dirty="0"/>
              <a:t>Temporal multiplexing does not require additional hardware, but results in a slower scan rate.</a:t>
            </a:r>
          </a:p>
          <a:p>
            <a:pPr marL="171450" indent="-171450">
              <a:buFontTx/>
              <a:buChar char="-"/>
            </a:pPr>
            <a:r>
              <a:rPr lang="de-DE" dirty="0"/>
              <a:t>Enable signals ( VDD input ) are wired to different GPIOs of the Microcontroller.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endParaRPr lang="en-US" dirty="0"/>
          </a:p>
          <a:p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B3A82CBF-50E5-45C4-8493-B61AECBC1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510" y="1055521"/>
            <a:ext cx="3801291" cy="247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35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Multiplexing</a:t>
            </a:r>
            <a:endParaRPr lang="de-DE" b="0" dirty="0"/>
          </a:p>
        </p:txBody>
      </p:sp>
      <p:sp>
        <p:nvSpPr>
          <p:cNvPr id="7" name="Inhaltsplatzhalter 6"/>
          <p:cNvSpPr>
            <a:spLocks noGrp="1"/>
          </p:cNvSpPr>
          <p:nvPr>
            <p:ph type="body" sz="quarter" idx="14"/>
          </p:nvPr>
        </p:nvSpPr>
        <p:spPr>
          <a:xfrm>
            <a:off x="656035" y="1236929"/>
            <a:ext cx="2779315" cy="3322371"/>
          </a:xfrm>
        </p:spPr>
        <p:txBody>
          <a:bodyPr>
            <a:normAutofit/>
          </a:bodyPr>
          <a:lstStyle/>
          <a:p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The microcontroller sequentially polls each sensor.</a:t>
            </a:r>
          </a:p>
          <a:p>
            <a:pPr marL="171450" indent="-171450">
              <a:buFontTx/>
              <a:buChar char="-"/>
            </a:pPr>
            <a:r>
              <a:rPr lang="en-US" dirty="0"/>
              <a:t>A measurement frame is sent to the computer once all sensors were polled.</a:t>
            </a:r>
          </a:p>
          <a:p>
            <a:pPr marL="171450" indent="-171450">
              <a:buFontTx/>
              <a:buChar char="-"/>
            </a:pPr>
            <a:r>
              <a:rPr lang="en-US" dirty="0"/>
              <a:t>A measurement frame has this formatting : </a:t>
            </a:r>
            <a:r>
              <a:rPr lang="en-US" dirty="0" err="1"/>
              <a:t>xxx;xxx;xxx;xxx</a:t>
            </a:r>
            <a:r>
              <a:rPr lang="en-US" dirty="0"/>
              <a:t>/r /n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E18433-D162-4EB2-8E7C-0EF242485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792" y="161903"/>
            <a:ext cx="3501080" cy="472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159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0" dirty="0"/>
              <a:t>PCB design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type="body" sz="quarter" idx="14"/>
          </p:nvPr>
        </p:nvSpPr>
        <p:spPr>
          <a:xfrm>
            <a:off x="656035" y="1236929"/>
            <a:ext cx="2779315" cy="3322371"/>
          </a:xfrm>
        </p:spPr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de-DE" dirty="0"/>
              <a:t>6 and 4 sensor versions.</a:t>
            </a:r>
          </a:p>
          <a:p>
            <a:pPr marL="171450" indent="-171450">
              <a:buFontTx/>
              <a:buChar char="-"/>
            </a:pPr>
            <a:r>
              <a:rPr lang="de-DE" dirty="0"/>
              <a:t>All sensors share a single I2C connection.</a:t>
            </a:r>
          </a:p>
          <a:p>
            <a:pPr marL="171450" indent="-171450">
              <a:buFontTx/>
              <a:buChar char="-"/>
            </a:pPr>
            <a:r>
              <a:rPr lang="de-DE" dirty="0"/>
              <a:t>Each sensor has an individual enable signal.</a:t>
            </a:r>
          </a:p>
          <a:p>
            <a:pPr marL="171450" indent="-171450">
              <a:buFontTx/>
              <a:buChar char="-"/>
            </a:pPr>
            <a:r>
              <a:rPr lang="de-DE" dirty="0"/>
              <a:t>Only 1 sensor could be adressed using the 4 sensor version : Pullup resistances were not correctly adjusted. </a:t>
            </a:r>
          </a:p>
          <a:p>
            <a:pPr marL="171450" indent="-171450">
              <a:buFontTx/>
              <a:buChar char="-"/>
            </a:pPr>
            <a:r>
              <a:rPr lang="de-DE" dirty="0"/>
              <a:t>Y-Flipped sensor pads made the 6 sensors  version unusable.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Picture 4" descr="A circuit board&#10;&#10;Description automatically generated">
            <a:extLst>
              <a:ext uri="{FF2B5EF4-FFF2-40B4-BE49-F238E27FC236}">
                <a16:creationId xmlns:a16="http://schemas.microsoft.com/office/drawing/2014/main" id="{051B87BE-F34B-46B2-AEA0-9B182C147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650" y="995344"/>
            <a:ext cx="4914900" cy="226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840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0" dirty="0"/>
              <a:t>Workaround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type="body" sz="quarter" idx="14"/>
          </p:nvPr>
        </p:nvSpPr>
        <p:spPr>
          <a:xfrm>
            <a:off x="656035" y="1236929"/>
            <a:ext cx="2779315" cy="3322371"/>
          </a:xfrm>
        </p:spPr>
        <p:txBody>
          <a:bodyPr>
            <a:normAutofit/>
          </a:bodyPr>
          <a:lstStyle/>
          <a:p>
            <a:r>
              <a:rPr lang="de-DE" dirty="0"/>
              <a:t>-4 Infrared Proximity sensors modules are made using the PCB.</a:t>
            </a:r>
          </a:p>
          <a:p>
            <a:r>
              <a:rPr lang="de-DE" dirty="0"/>
              <a:t>-Modules are grouped in pairs , each sharing an SDA and SCL lines.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3" name="Picture 2" descr="A picture containing green, food&#10;&#10;Description automatically generated">
            <a:extLst>
              <a:ext uri="{FF2B5EF4-FFF2-40B4-BE49-F238E27FC236}">
                <a16:creationId xmlns:a16="http://schemas.microsoft.com/office/drawing/2014/main" id="{B669F87B-BB7E-4D15-AFDE-432FDFA14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209" y="1136598"/>
            <a:ext cx="2855643" cy="296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404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Evaluation Prototype</a:t>
            </a:r>
            <a:endParaRPr lang="de-DE" b="0" dirty="0"/>
          </a:p>
        </p:txBody>
      </p:sp>
      <p:pic>
        <p:nvPicPr>
          <p:cNvPr id="3" name="Picture 2" descr="A picture containing kite&#10;&#10;Description automatically generated">
            <a:extLst>
              <a:ext uri="{FF2B5EF4-FFF2-40B4-BE49-F238E27FC236}">
                <a16:creationId xmlns:a16="http://schemas.microsoft.com/office/drawing/2014/main" id="{A5154E71-9474-41A8-9980-C8CAEEE84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049" y="1151498"/>
            <a:ext cx="4021149" cy="2609851"/>
          </a:xfrm>
          <a:prstGeom prst="rect">
            <a:avLst/>
          </a:prstGeom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84D0D7EA-6F80-471F-9035-33F20E6878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062710"/>
              </p:ext>
            </p:extLst>
          </p:nvPr>
        </p:nvGraphicFramePr>
        <p:xfrm>
          <a:off x="825598" y="2061698"/>
          <a:ext cx="3257550" cy="2125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5850">
                  <a:extLst>
                    <a:ext uri="{9D8B030D-6E8A-4147-A177-3AD203B41FA5}">
                      <a16:colId xmlns:a16="http://schemas.microsoft.com/office/drawing/2014/main" val="2046698528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2516887155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1028956858"/>
                    </a:ext>
                  </a:extLst>
                </a:gridCol>
              </a:tblGrid>
              <a:tr h="578152">
                <a:tc>
                  <a:txBody>
                    <a:bodyPr/>
                    <a:lstStyle/>
                    <a:p>
                      <a:r>
                        <a:rPr lang="fr-FR" sz="1050" dirty="0" err="1"/>
                        <a:t>Number</a:t>
                      </a:r>
                      <a:r>
                        <a:rPr lang="fr-FR" sz="1050" dirty="0"/>
                        <a:t> of I2c interfaces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5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r>
                        <a:rPr kumimoji="0" lang="fr-F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of </a:t>
                      </a:r>
                      <a:r>
                        <a:rPr kumimoji="0" lang="fr-FR" sz="105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Sensors</a:t>
                      </a:r>
                      <a:endParaRPr kumimoji="0" lang="fr-FR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05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Scanrate</a:t>
                      </a:r>
                      <a:endParaRPr kumimoji="0" lang="fr-FR" sz="105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967369"/>
                  </a:ext>
                </a:extLst>
              </a:tr>
              <a:tr h="471086">
                <a:tc>
                  <a:txBody>
                    <a:bodyPr/>
                    <a:lstStyle/>
                    <a:p>
                      <a:pPr marL="0" marR="0" lvl="0" indent="0" algn="l" defTabSz="6857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3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305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420 Hz</a:t>
                      </a: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792879"/>
                  </a:ext>
                </a:extLst>
              </a:tr>
              <a:tr h="471086">
                <a:tc>
                  <a:txBody>
                    <a:bodyPr/>
                    <a:lstStyle/>
                    <a:p>
                      <a:pPr marL="0" marR="0" lvl="0" indent="0" algn="l" defTabSz="6857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2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2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420 Hz</a:t>
                      </a: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400342"/>
                  </a:ext>
                </a:extLst>
              </a:tr>
              <a:tr h="471086">
                <a:tc>
                  <a:txBody>
                    <a:bodyPr/>
                    <a:lstStyle/>
                    <a:p>
                      <a:pPr marL="0" marR="0" lvl="0" indent="0" algn="l" defTabSz="6857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2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4</a:t>
                      </a:r>
                    </a:p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0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84 Hz</a:t>
                      </a:r>
                    </a:p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45127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8C1BFA3-3217-4AC6-BB3A-7E89A17DE7D5}"/>
              </a:ext>
            </a:extLst>
          </p:cNvPr>
          <p:cNvSpPr/>
          <p:nvPr/>
        </p:nvSpPr>
        <p:spPr>
          <a:xfrm>
            <a:off x="550851" y="996663"/>
            <a:ext cx="3043444" cy="106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Nucleo WB development board.</a:t>
            </a:r>
          </a:p>
          <a:p>
            <a:pPr marL="171450" indent="-171450">
              <a:buFontTx/>
              <a:buChar char="-"/>
            </a:pPr>
            <a:r>
              <a:rPr lang="de-DE" dirty="0"/>
              <a:t>COM over USB Connection to PC.</a:t>
            </a:r>
          </a:p>
          <a:p>
            <a:pPr marL="171450" indent="-171450">
              <a:buFontTx/>
              <a:buChar char="-"/>
            </a:pPr>
            <a:r>
              <a:rPr lang="de-DE" dirty="0"/>
              <a:t>Scanrates measured in software:</a:t>
            </a:r>
          </a:p>
          <a:p>
            <a:pPr marL="171450" indent="-1714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1297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Used Tools </a:t>
            </a:r>
            <a:endParaRPr lang="de-DE" b="0" dirty="0"/>
          </a:p>
        </p:txBody>
      </p:sp>
      <p:sp>
        <p:nvSpPr>
          <p:cNvPr id="7" name="Inhaltsplatzhalter 6"/>
          <p:cNvSpPr>
            <a:spLocks noGrp="1"/>
          </p:cNvSpPr>
          <p:nvPr>
            <p:ph type="body" sz="quarter" idx="14"/>
          </p:nvPr>
        </p:nvSpPr>
        <p:spPr>
          <a:xfrm>
            <a:off x="656035" y="1236929"/>
            <a:ext cx="3776265" cy="1068121"/>
          </a:xfrm>
        </p:spPr>
        <p:txBody>
          <a:bodyPr>
            <a:normAutofit/>
          </a:bodyPr>
          <a:lstStyle/>
          <a:p>
            <a:pPr marL="171450" indent="-171450">
              <a:buFontTx/>
              <a:buChar char="-"/>
            </a:pPr>
            <a:r>
              <a:rPr lang="de-DE" dirty="0"/>
              <a:t>STM32CubeIDE : to program the microcontroller.</a:t>
            </a:r>
          </a:p>
          <a:p>
            <a:pPr marL="171450" indent="-171450">
              <a:buFontTx/>
              <a:buChar char="-"/>
            </a:pPr>
            <a:r>
              <a:rPr lang="de-DE" dirty="0"/>
              <a:t>Altium Designer: to design the PCB.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endParaRPr lang="de-DE" dirty="0"/>
          </a:p>
          <a:p>
            <a:endParaRPr lang="en-US" dirty="0"/>
          </a:p>
          <a:p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4418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5"/>
            <a:r>
              <a:rPr lang="de-DE" b="0" dirty="0"/>
              <a:t>Software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4700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656035" y="288396"/>
            <a:ext cx="7935515" cy="570178"/>
          </a:xfrm>
        </p:spPr>
        <p:txBody>
          <a:bodyPr/>
          <a:lstStyle/>
          <a:p>
            <a:r>
              <a:rPr lang="en-US" b="0" dirty="0"/>
              <a:t>Framework and used libraries</a:t>
            </a:r>
            <a:endParaRPr lang="de-DE" b="0" dirty="0"/>
          </a:p>
        </p:txBody>
      </p:sp>
      <p:sp>
        <p:nvSpPr>
          <p:cNvPr id="2" name="Inhaltsplatzhalter 1"/>
          <p:cNvSpPr>
            <a:spLocks noGrp="1"/>
          </p:cNvSpPr>
          <p:nvPr>
            <p:ph type="body" sz="quarter" idx="14"/>
          </p:nvPr>
        </p:nvSpPr>
        <p:spPr>
          <a:xfrm>
            <a:off x="655639" y="1004888"/>
            <a:ext cx="3225800" cy="2900362"/>
          </a:xfrm>
        </p:spPr>
        <p:txBody>
          <a:bodyPr/>
          <a:lstStyle/>
          <a:p>
            <a:r>
              <a:rPr lang="de-DE" dirty="0"/>
              <a:t>Development IDE : Visual Studio 2019</a:t>
            </a:r>
          </a:p>
          <a:p>
            <a:r>
              <a:rPr lang="de-DE" dirty="0"/>
              <a:t>Language : C#</a:t>
            </a:r>
          </a:p>
          <a:p>
            <a:r>
              <a:rPr lang="de-DE" dirty="0"/>
              <a:t>Framework:</a:t>
            </a:r>
            <a:r>
              <a:rPr lang="en-US" dirty="0"/>
              <a:t> </a:t>
            </a:r>
            <a:r>
              <a:rPr lang="en-US" dirty="0" err="1"/>
              <a:t>.Net</a:t>
            </a:r>
            <a:r>
              <a:rPr lang="en-US" dirty="0"/>
              <a:t> framework 4</a:t>
            </a:r>
          </a:p>
          <a:p>
            <a:endParaRPr lang="en-US" dirty="0"/>
          </a:p>
          <a:p>
            <a:r>
              <a:rPr lang="en-US" dirty="0"/>
              <a:t>Libraries : </a:t>
            </a:r>
          </a:p>
          <a:p>
            <a:pPr marL="171450" indent="-171450">
              <a:buFontTx/>
              <a:buChar char="-"/>
            </a:pPr>
            <a:r>
              <a:rPr lang="en-US" dirty="0">
                <a:hlinkClick r:id="rId4"/>
              </a:rPr>
              <a:t>OxyPlot</a:t>
            </a:r>
            <a:r>
              <a:rPr lang="en-US" dirty="0"/>
              <a:t> is a cross-platform plotting library for .NET</a:t>
            </a:r>
          </a:p>
          <a:p>
            <a:pPr marL="171450" indent="-171450">
              <a:buFontTx/>
              <a:buChar char="-"/>
            </a:pPr>
            <a:r>
              <a:rPr lang="en-US" dirty="0">
                <a:hlinkClick r:id="rId5"/>
              </a:rPr>
              <a:t>Json.NET</a:t>
            </a:r>
            <a:r>
              <a:rPr lang="en-US" dirty="0"/>
              <a:t> is a Popular high-performance JSON framework for .NET</a:t>
            </a:r>
          </a:p>
          <a:p>
            <a:pPr marL="171450" indent="-171450">
              <a:buFontTx/>
              <a:buChar char="-"/>
            </a:pPr>
            <a:r>
              <a:rPr lang="en-US" dirty="0">
                <a:hlinkClick r:id="rId6"/>
              </a:rPr>
              <a:t>NDtw</a:t>
            </a:r>
            <a:r>
              <a:rPr lang="en-US" dirty="0"/>
              <a:t>  is Dynamic Time Warping (DTW) algorithm implementation for .NET C#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</a:t>
            </a:r>
            <a:endParaRPr lang="de-DE" dirty="0"/>
          </a:p>
          <a:p>
            <a:pPr lvl="2"/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8072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0" dirty="0"/>
              <a:t>Features and userinterface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type="body" sz="quarter" idx="14"/>
          </p:nvPr>
        </p:nvSpPr>
        <p:spPr>
          <a:xfrm>
            <a:off x="656035" y="1236930"/>
            <a:ext cx="2779315" cy="2484172"/>
          </a:xfrm>
        </p:spPr>
        <p:txBody>
          <a:bodyPr>
            <a:normAutofit/>
          </a:bodyPr>
          <a:lstStyle/>
          <a:p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 Visualise Measurment frames from a COM port.</a:t>
            </a:r>
          </a:p>
          <a:p>
            <a:pPr marL="171450" indent="-171450">
              <a:buFontTx/>
              <a:buChar char="-"/>
            </a:pPr>
            <a:r>
              <a:rPr lang="de-DE" dirty="0"/>
              <a:t>Train new gestures and map them to various actions. 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Single and continuous gesture recognition.</a:t>
            </a:r>
          </a:p>
          <a:p>
            <a:pPr marL="171450" indent="-171450">
              <a:buFontTx/>
              <a:buChar char="-"/>
            </a:pPr>
            <a:r>
              <a:rPr lang="en-US" dirty="0"/>
              <a:t>Basic 4-axe mouse controller.  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162CE6A-181D-482D-B7E9-B38E60B585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8" y="1059180"/>
            <a:ext cx="5315277" cy="282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97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656035" y="288396"/>
            <a:ext cx="7935515" cy="570178"/>
          </a:xfrm>
        </p:spPr>
        <p:txBody>
          <a:bodyPr/>
          <a:lstStyle/>
          <a:p>
            <a:r>
              <a:rPr lang="de-DE" b="0" dirty="0"/>
              <a:t>Gesture Recognition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15B2172-713D-41E5-A7B0-E6D9C0AC6A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6035" y="1236929"/>
            <a:ext cx="3896915" cy="1126443"/>
          </a:xfrm>
        </p:spPr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Align input sequence and gesture sequence by trimming idle state.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Calculate similarity between sequences using Dynamic Time Warping to Account for temporal variation.</a:t>
            </a:r>
          </a:p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9DF30743-F368-4A29-9F9D-856DB4DC4B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064" y="2362336"/>
            <a:ext cx="2755120" cy="2406111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2964F91B-0786-430B-B429-F559D90416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710" y="2363261"/>
            <a:ext cx="2755119" cy="24071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3343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656035" y="288396"/>
            <a:ext cx="7935515" cy="570178"/>
          </a:xfrm>
        </p:spPr>
        <p:txBody>
          <a:bodyPr/>
          <a:lstStyle/>
          <a:p>
            <a:r>
              <a:rPr lang="de-DE" dirty="0"/>
              <a:t>Contents</a:t>
            </a:r>
            <a:br>
              <a:rPr lang="de-DE" dirty="0"/>
            </a:br>
            <a:endParaRPr lang="de-DE" b="0" dirty="0"/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de-DE" dirty="0"/>
              <a:t>Task Description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/>
              <a:t>Motivation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/>
              <a:t>Solution approach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/>
              <a:t>Discussion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/>
              <a:t>Potential usages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/>
              <a:t>Demo</a:t>
            </a:r>
          </a:p>
          <a:p>
            <a:pPr marL="228600" indent="-228600">
              <a:buFont typeface="+mj-lt"/>
              <a:buAutoNum type="arabicPeriod"/>
            </a:pPr>
            <a:endParaRPr lang="de-DE" dirty="0"/>
          </a:p>
          <a:p>
            <a:pPr marL="228600" indent="-228600">
              <a:buFont typeface="+mj-lt"/>
              <a:buAutoNum type="arabicPeriod"/>
            </a:pPr>
            <a:endParaRPr lang="de-DE" dirty="0"/>
          </a:p>
          <a:p>
            <a:pPr marL="228600" indent="-228600">
              <a:buFont typeface="+mj-lt"/>
              <a:buAutoNum type="arabicPeriod"/>
            </a:pPr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809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656035" y="288396"/>
            <a:ext cx="7935515" cy="570178"/>
          </a:xfrm>
        </p:spPr>
        <p:txBody>
          <a:bodyPr/>
          <a:lstStyle/>
          <a:p>
            <a:r>
              <a:rPr lang="de-DE" b="0" dirty="0"/>
              <a:t>Gesture Recognition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15B2172-713D-41E5-A7B0-E6D9C0AC6A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6035" y="1236929"/>
            <a:ext cx="3896915" cy="1126443"/>
          </a:xfrm>
        </p:spPr>
        <p:txBody>
          <a:bodyPr/>
          <a:lstStyle/>
          <a:p>
            <a:r>
              <a:rPr lang="en-US" dirty="0"/>
              <a:t>A visualization of the recognition allows to  adjust recognizer parameters, or delete bad samples.</a:t>
            </a:r>
          </a:p>
          <a:p>
            <a:endParaRPr lang="en-US" dirty="0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4A4D620-08AD-4082-B968-9317B5DBC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35" y="1800150"/>
            <a:ext cx="4224536" cy="2774853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DB10B246-6532-45C0-8439-B9FA9E1E47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056" y="1582101"/>
            <a:ext cx="3469494" cy="30710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49737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656035" y="288396"/>
            <a:ext cx="7935515" cy="570178"/>
          </a:xfrm>
        </p:spPr>
        <p:txBody>
          <a:bodyPr/>
          <a:lstStyle/>
          <a:p>
            <a:r>
              <a:rPr lang="de-DE" b="0" dirty="0"/>
              <a:t>Gesture Mapper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15B2172-713D-41E5-A7B0-E6D9C0AC6A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6035" y="1236929"/>
            <a:ext cx="2713177" cy="2392536"/>
          </a:xfrm>
        </p:spPr>
        <p:txBody>
          <a:bodyPr/>
          <a:lstStyle/>
          <a:p>
            <a:r>
              <a:rPr lang="en-US" dirty="0"/>
              <a:t>Mouse and Keyboard events can be simulated using the Windows User</a:t>
            </a:r>
          </a:p>
          <a:p>
            <a:r>
              <a:rPr lang="fr-FR" dirty="0"/>
              <a:t> </a:t>
            </a:r>
            <a:r>
              <a:rPr lang="fr-FR" i="1" dirty="0"/>
              <a:t>[</a:t>
            </a:r>
            <a:r>
              <a:rPr lang="fr-FR" i="1" dirty="0" err="1"/>
              <a:t>DllImport</a:t>
            </a:r>
            <a:r>
              <a:rPr lang="fr-FR" i="1" dirty="0"/>
              <a:t>("user32.dll")] </a:t>
            </a:r>
            <a:r>
              <a:rPr lang="en-US" dirty="0"/>
              <a:t>.</a:t>
            </a:r>
          </a:p>
          <a:p>
            <a:r>
              <a:rPr lang="en-US" b="1" dirty="0"/>
              <a:t>Windows USER</a:t>
            </a:r>
            <a:r>
              <a:rPr lang="en-US" dirty="0"/>
              <a:t> is a component of the </a:t>
            </a:r>
            <a:r>
              <a:rPr lang="en-US" dirty="0">
                <a:hlinkClick r:id="rId4" tooltip="Microsoft Windows"/>
              </a:rPr>
              <a:t>Microsoft Windows</a:t>
            </a:r>
            <a:r>
              <a:rPr lang="en-US" dirty="0"/>
              <a:t> </a:t>
            </a:r>
            <a:r>
              <a:rPr lang="en-US" dirty="0">
                <a:hlinkClick r:id="rId5" tooltip="Operating system"/>
              </a:rPr>
              <a:t>operating system</a:t>
            </a:r>
            <a:r>
              <a:rPr lang="en-US" dirty="0"/>
              <a:t> that provides core functionality for building simple </a:t>
            </a:r>
            <a:r>
              <a:rPr lang="en-US" dirty="0">
                <a:hlinkClick r:id="rId6" tooltip="User interfaces"/>
              </a:rPr>
              <a:t>user interfaces</a:t>
            </a:r>
            <a:r>
              <a:rPr lang="en-US" dirty="0"/>
              <a:t>. The component has existed in all versions of Windows, and includes functionality for </a:t>
            </a:r>
            <a:r>
              <a:rPr lang="en-US" dirty="0">
                <a:hlinkClick r:id="rId7" tooltip="Window manager"/>
              </a:rPr>
              <a:t>window management</a:t>
            </a:r>
            <a:r>
              <a:rPr lang="en-US" dirty="0"/>
              <a:t>, </a:t>
            </a:r>
            <a:r>
              <a:rPr lang="en-US" dirty="0">
                <a:hlinkClick r:id="rId8" tooltip="Message passing"/>
              </a:rPr>
              <a:t>message passing</a:t>
            </a:r>
            <a:r>
              <a:rPr lang="en-US" dirty="0"/>
              <a:t>, </a:t>
            </a:r>
            <a:r>
              <a:rPr lang="en-US" dirty="0">
                <a:hlinkClick r:id="rId9" tooltip="Input device"/>
              </a:rPr>
              <a:t>input processing</a:t>
            </a:r>
            <a:r>
              <a:rPr lang="en-US" dirty="0"/>
              <a:t> and standard </a:t>
            </a:r>
            <a:r>
              <a:rPr lang="en-US" dirty="0">
                <a:hlinkClick r:id="rId10" tooltip="GUI widget"/>
              </a:rPr>
              <a:t>controls</a:t>
            </a:r>
            <a:r>
              <a:rPr lang="en-US" dirty="0"/>
              <a:t>. </a:t>
            </a:r>
          </a:p>
          <a:p>
            <a:r>
              <a:rPr lang="fr-FR" dirty="0"/>
              <a:t>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D60CE3-BA8D-4985-B865-4A6A17BCD1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855" y="748299"/>
            <a:ext cx="5473868" cy="37297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22966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656035" y="288396"/>
            <a:ext cx="7935515" cy="570178"/>
          </a:xfrm>
        </p:spPr>
        <p:txBody>
          <a:bodyPr/>
          <a:lstStyle/>
          <a:p>
            <a:r>
              <a:rPr lang="de-DE" b="0" dirty="0"/>
              <a:t>Mouse Controlling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15B2172-713D-41E5-A7B0-E6D9C0AC6A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6035" y="1236929"/>
            <a:ext cx="2713177" cy="2392536"/>
          </a:xfrm>
        </p:spPr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implemented</a:t>
            </a:r>
            <a:r>
              <a:rPr lang="fr-FR" dirty="0"/>
              <a:t> concept </a:t>
            </a:r>
            <a:r>
              <a:rPr lang="fr-FR" dirty="0" err="1"/>
              <a:t>treats</a:t>
            </a:r>
            <a:r>
              <a:rPr lang="fr-FR" dirty="0"/>
              <a:t> the </a:t>
            </a:r>
            <a:r>
              <a:rPr lang="fr-FR" dirty="0" err="1"/>
              <a:t>aquisation</a:t>
            </a:r>
            <a:r>
              <a:rPr lang="fr-FR" dirty="0"/>
              <a:t> unit as an </a:t>
            </a:r>
            <a:r>
              <a:rPr lang="fr-FR" dirty="0" err="1"/>
              <a:t>analog</a:t>
            </a:r>
            <a:r>
              <a:rPr lang="fr-FR" dirty="0"/>
              <a:t> </a:t>
            </a:r>
            <a:r>
              <a:rPr lang="fr-FR" dirty="0" err="1"/>
              <a:t>joystic</a:t>
            </a:r>
            <a:r>
              <a:rPr lang="fr-FR" dirty="0"/>
              <a:t>.</a:t>
            </a:r>
          </a:p>
          <a:p>
            <a:r>
              <a:rPr lang="fr-FR" dirty="0"/>
              <a:t>Moving the </a:t>
            </a:r>
            <a:r>
              <a:rPr lang="fr-FR" dirty="0" err="1"/>
              <a:t>tongue</a:t>
            </a:r>
            <a:r>
              <a:rPr lang="fr-FR" dirty="0"/>
              <a:t> </a:t>
            </a:r>
            <a:r>
              <a:rPr lang="fr-FR" b="1" dirty="0" err="1"/>
              <a:t>towards</a:t>
            </a:r>
            <a:r>
              <a:rPr lang="fr-FR" dirty="0"/>
              <a:t> a </a:t>
            </a:r>
            <a:r>
              <a:rPr lang="fr-FR" dirty="0" err="1"/>
              <a:t>sensor</a:t>
            </a:r>
            <a:r>
              <a:rPr lang="fr-FR" dirty="0"/>
              <a:t> moves the </a:t>
            </a:r>
            <a:r>
              <a:rPr lang="fr-FR" dirty="0" err="1"/>
              <a:t>cursor</a:t>
            </a:r>
            <a:r>
              <a:rPr lang="fr-FR" dirty="0"/>
              <a:t> in the </a:t>
            </a:r>
            <a:r>
              <a:rPr lang="fr-FR" dirty="0" err="1"/>
              <a:t>sensor</a:t>
            </a:r>
            <a:r>
              <a:rPr lang="fr-FR" dirty="0"/>
              <a:t> direction.</a:t>
            </a:r>
          </a:p>
          <a:p>
            <a:r>
              <a:rPr lang="fr-FR" dirty="0"/>
              <a:t>To </a:t>
            </a:r>
            <a:r>
              <a:rPr lang="fr-FR" dirty="0" err="1"/>
              <a:t>account</a:t>
            </a:r>
            <a:r>
              <a:rPr lang="fr-FR" dirty="0"/>
              <a:t> for multiple </a:t>
            </a:r>
            <a:r>
              <a:rPr lang="fr-FR" dirty="0" err="1"/>
              <a:t>sensors</a:t>
            </a:r>
            <a:r>
              <a:rPr lang="fr-FR" dirty="0"/>
              <a:t> </a:t>
            </a:r>
            <a:r>
              <a:rPr lang="fr-FR" dirty="0" err="1"/>
              <a:t>being</a:t>
            </a:r>
            <a:r>
              <a:rPr lang="fr-FR" dirty="0"/>
              <a:t> </a:t>
            </a:r>
            <a:r>
              <a:rPr lang="fr-FR" dirty="0" err="1"/>
              <a:t>activated</a:t>
            </a:r>
            <a:r>
              <a:rPr lang="fr-FR" dirty="0"/>
              <a:t> in the </a:t>
            </a:r>
            <a:r>
              <a:rPr lang="fr-FR" dirty="0" err="1"/>
              <a:t>same</a:t>
            </a:r>
            <a:r>
              <a:rPr lang="fr-FR" dirty="0"/>
              <a:t> time , minimal activation </a:t>
            </a:r>
            <a:r>
              <a:rPr lang="fr-FR" dirty="0" err="1"/>
              <a:t>thresholds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finetuned</a:t>
            </a:r>
            <a:r>
              <a:rPr lang="fr-FR" dirty="0"/>
              <a:t>.</a:t>
            </a:r>
            <a:endParaRPr lang="en-US" dirty="0"/>
          </a:p>
          <a:p>
            <a:r>
              <a:rPr lang="fr-FR" dirty="0"/>
              <a:t>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48D70FC-81D9-4187-A573-422F458B0B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785" y="1140727"/>
            <a:ext cx="4859567" cy="31871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07320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143000" y="285750"/>
            <a:ext cx="6858000" cy="4569619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48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5"/>
            <a:r>
              <a:rPr lang="de-DE" dirty="0"/>
              <a:t>Discussion</a:t>
            </a:r>
            <a:endParaRPr lang="de-DE" b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4406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Discussion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DAC016-E2F6-4942-B1A9-43457802B8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5235" y="891392"/>
            <a:ext cx="7066571" cy="3782208"/>
          </a:xfrm>
        </p:spPr>
        <p:txBody>
          <a:bodyPr/>
          <a:lstStyle/>
          <a:p>
            <a:endParaRPr lang="en-US" b="1" dirty="0"/>
          </a:p>
          <a:p>
            <a:endParaRPr lang="de-DE" b="1" dirty="0"/>
          </a:p>
          <a:p>
            <a:pPr lvl="1"/>
            <a:r>
              <a:rPr lang="de-DE" dirty="0"/>
              <a:t>This implementation of temporal multiplexing is not adequate for more than 4 sensors, an external I2C Multiplexer can provide faster scanrates.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Associating an individual trigger cost for each gesture can result in a more accurate recognition.</a:t>
            </a:r>
          </a:p>
          <a:p>
            <a:pPr marL="53992" lvl="1" indent="0">
              <a:buNone/>
            </a:pPr>
            <a:endParaRPr lang="de-DE" b="1" dirty="0"/>
          </a:p>
          <a:p>
            <a:pPr lvl="1"/>
            <a:r>
              <a:rPr lang="fr-FR" dirty="0" err="1"/>
              <a:t>Gesture</a:t>
            </a:r>
            <a:r>
              <a:rPr lang="fr-FR" dirty="0"/>
              <a:t> </a:t>
            </a:r>
            <a:r>
              <a:rPr lang="fr-FR" dirty="0" err="1"/>
              <a:t>samples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grouped</a:t>
            </a:r>
            <a:r>
              <a:rPr lang="fr-FR" dirty="0"/>
              <a:t> in </a:t>
            </a:r>
            <a:r>
              <a:rPr lang="fr-FR" dirty="0" err="1"/>
              <a:t>represantative</a:t>
            </a:r>
            <a:r>
              <a:rPr lang="fr-FR" dirty="0"/>
              <a:t> </a:t>
            </a:r>
            <a:r>
              <a:rPr lang="fr-FR" dirty="0" err="1"/>
              <a:t>statistical</a:t>
            </a:r>
            <a:r>
              <a:rPr lang="fr-FR" dirty="0"/>
              <a:t> </a:t>
            </a:r>
            <a:r>
              <a:rPr lang="fr-FR" dirty="0" err="1"/>
              <a:t>models</a:t>
            </a:r>
            <a:r>
              <a:rPr lang="fr-FR" dirty="0"/>
              <a:t>. This can </a:t>
            </a:r>
            <a:r>
              <a:rPr lang="fr-FR" dirty="0" err="1"/>
              <a:t>improve</a:t>
            </a:r>
            <a:r>
              <a:rPr lang="fr-FR" dirty="0"/>
              <a:t> the speed and </a:t>
            </a:r>
            <a:r>
              <a:rPr lang="fr-FR" dirty="0" err="1"/>
              <a:t>precision</a:t>
            </a:r>
            <a:r>
              <a:rPr lang="fr-FR" dirty="0"/>
              <a:t> of the recognition.</a:t>
            </a:r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/>
              <a:t>Different mouse controlling algorithms should be explored to provide a customizable experience.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The software can be used to investigate further accessibilty scenarios using various sensing technologies.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A lot of time was spent experimenting with Bluetooth functionalities of the SoC, this could have been better dedicated for more urgent documentation tasks.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0782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Potential usages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DAC016-E2F6-4942-B1A9-43457802B8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6035" y="891392"/>
            <a:ext cx="6932215" cy="3620821"/>
          </a:xfrm>
        </p:spPr>
        <p:txBody>
          <a:bodyPr/>
          <a:lstStyle/>
          <a:p>
            <a:pPr marL="53992" lvl="1" indent="0">
              <a:buNone/>
            </a:pPr>
            <a:endParaRPr lang="de-DE" b="1" dirty="0"/>
          </a:p>
          <a:p>
            <a:pPr lvl="1"/>
            <a:r>
              <a:rPr lang="fr-FR" dirty="0"/>
              <a:t>Gaze </a:t>
            </a:r>
            <a:r>
              <a:rPr lang="fr-FR" dirty="0" err="1"/>
              <a:t>tracking</a:t>
            </a:r>
            <a:r>
              <a:rPr lang="fr-FR" dirty="0"/>
              <a:t> has been </a:t>
            </a:r>
            <a:r>
              <a:rPr lang="en-US" dirty="0"/>
              <a:t>reliably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point at the screen. </a:t>
            </a:r>
            <a:r>
              <a:rPr lang="fr-FR" dirty="0" err="1"/>
              <a:t>However</a:t>
            </a:r>
            <a:r>
              <a:rPr lang="fr-FR" dirty="0"/>
              <a:t> </a:t>
            </a:r>
            <a:r>
              <a:rPr lang="fr-FR" dirty="0" err="1"/>
              <a:t>performing</a:t>
            </a:r>
            <a:r>
              <a:rPr lang="fr-FR" dirty="0"/>
              <a:t> actions </a:t>
            </a:r>
            <a:r>
              <a:rPr lang="fr-FR" dirty="0" err="1"/>
              <a:t>using</a:t>
            </a:r>
            <a:r>
              <a:rPr lang="fr-FR" dirty="0"/>
              <a:t> the </a:t>
            </a:r>
            <a:r>
              <a:rPr lang="fr-FR" dirty="0" err="1"/>
              <a:t>eyes</a:t>
            </a:r>
            <a:r>
              <a:rPr lang="fr-FR" dirty="0"/>
              <a:t> </a:t>
            </a:r>
            <a:r>
              <a:rPr lang="fr-FR" dirty="0" err="1"/>
              <a:t>interferes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user vision.</a:t>
            </a:r>
          </a:p>
          <a:p>
            <a:pPr lvl="1"/>
            <a:r>
              <a:rPr lang="fr-FR" dirty="0"/>
              <a:t> A </a:t>
            </a:r>
            <a:r>
              <a:rPr lang="fr-FR" dirty="0" err="1"/>
              <a:t>tongue</a:t>
            </a:r>
            <a:r>
              <a:rPr lang="fr-FR" dirty="0"/>
              <a:t> mouse can </a:t>
            </a:r>
            <a:r>
              <a:rPr lang="fr-FR" dirty="0" err="1"/>
              <a:t>be</a:t>
            </a:r>
            <a:r>
              <a:rPr lang="fr-FR" dirty="0"/>
              <a:t>  </a:t>
            </a:r>
            <a:r>
              <a:rPr lang="fr-FR" dirty="0" err="1"/>
              <a:t>used</a:t>
            </a:r>
            <a:r>
              <a:rPr lang="fr-FR" dirty="0"/>
              <a:t> for interactions </a:t>
            </a:r>
            <a:r>
              <a:rPr lang="fr-FR" dirty="0" err="1"/>
              <a:t>with</a:t>
            </a:r>
            <a:r>
              <a:rPr lang="fr-FR" dirty="0"/>
              <a:t> the user </a:t>
            </a:r>
            <a:r>
              <a:rPr lang="fr-FR" dirty="0" err="1"/>
              <a:t>current</a:t>
            </a:r>
            <a:r>
              <a:rPr lang="fr-FR" dirty="0"/>
              <a:t> area of </a:t>
            </a:r>
            <a:r>
              <a:rPr lang="fr-FR" dirty="0" err="1"/>
              <a:t>interest</a:t>
            </a:r>
            <a:r>
              <a:rPr lang="fr-FR" dirty="0"/>
              <a:t> </a:t>
            </a:r>
            <a:r>
              <a:rPr lang="fr-FR" dirty="0" err="1"/>
              <a:t>detected</a:t>
            </a:r>
            <a:r>
              <a:rPr lang="fr-FR" dirty="0"/>
              <a:t> by a gaze tracker. </a:t>
            </a:r>
            <a:r>
              <a:rPr lang="fr-FR" b="1" dirty="0"/>
              <a:t>This can </a:t>
            </a:r>
            <a:r>
              <a:rPr lang="fr-FR" b="1" dirty="0" err="1"/>
              <a:t>provide</a:t>
            </a:r>
            <a:r>
              <a:rPr lang="fr-FR" b="1" dirty="0"/>
              <a:t> an alternative computer input </a:t>
            </a:r>
            <a:r>
              <a:rPr lang="fr-FR" b="1" dirty="0" err="1"/>
              <a:t>method</a:t>
            </a:r>
            <a:r>
              <a:rPr lang="fr-FR" b="1" dirty="0"/>
              <a:t> </a:t>
            </a:r>
            <a:r>
              <a:rPr lang="fr-FR" b="1" dirty="0" err="1"/>
              <a:t>that</a:t>
            </a:r>
            <a:r>
              <a:rPr lang="fr-FR" b="1" dirty="0"/>
              <a:t> </a:t>
            </a:r>
            <a:r>
              <a:rPr lang="fr-FR" b="1" dirty="0" err="1"/>
              <a:t>might</a:t>
            </a:r>
            <a:r>
              <a:rPr lang="fr-FR" b="1" dirty="0"/>
              <a:t> </a:t>
            </a:r>
            <a:r>
              <a:rPr lang="fr-FR" b="1" dirty="0" err="1"/>
              <a:t>be</a:t>
            </a:r>
            <a:r>
              <a:rPr lang="fr-FR" b="1" dirty="0"/>
              <a:t> </a:t>
            </a:r>
            <a:r>
              <a:rPr lang="fr-FR" b="1" dirty="0" err="1"/>
              <a:t>faster</a:t>
            </a:r>
            <a:r>
              <a:rPr lang="fr-FR" b="1" dirty="0"/>
              <a:t> </a:t>
            </a:r>
            <a:r>
              <a:rPr lang="fr-FR" b="1" dirty="0" err="1"/>
              <a:t>than</a:t>
            </a:r>
            <a:r>
              <a:rPr lang="fr-FR" b="1" dirty="0"/>
              <a:t> </a:t>
            </a:r>
            <a:r>
              <a:rPr lang="fr-FR" b="1" dirty="0" err="1"/>
              <a:t>traditional</a:t>
            </a:r>
            <a:r>
              <a:rPr lang="fr-FR" b="1" dirty="0"/>
              <a:t> mouse input and can have usages </a:t>
            </a:r>
            <a:r>
              <a:rPr lang="fr-FR" b="1" dirty="0" err="1"/>
              <a:t>beyond</a:t>
            </a:r>
            <a:r>
              <a:rPr lang="fr-FR" b="1" dirty="0"/>
              <a:t> </a:t>
            </a:r>
            <a:r>
              <a:rPr lang="fr-FR" b="1" dirty="0" err="1"/>
              <a:t>assistive</a:t>
            </a:r>
            <a:r>
              <a:rPr lang="fr-FR" b="1" dirty="0"/>
              <a:t> </a:t>
            </a:r>
            <a:r>
              <a:rPr lang="fr-FR" b="1" dirty="0" err="1"/>
              <a:t>devices</a:t>
            </a:r>
            <a:r>
              <a:rPr lang="fr-FR" b="1" dirty="0"/>
              <a:t>.</a:t>
            </a:r>
          </a:p>
          <a:p>
            <a:pPr marL="53992" lvl="1" indent="0">
              <a:buNone/>
            </a:pPr>
            <a:endParaRPr lang="fr-FR" dirty="0"/>
          </a:p>
          <a:p>
            <a:pPr lvl="1"/>
            <a:r>
              <a:rPr lang="fr-FR" dirty="0"/>
              <a:t>A </a:t>
            </a:r>
            <a:r>
              <a:rPr lang="fr-FR" dirty="0" err="1"/>
              <a:t>tongue</a:t>
            </a:r>
            <a:r>
              <a:rPr lang="fr-FR" dirty="0"/>
              <a:t> mouse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combined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smart glass and can </a:t>
            </a:r>
            <a:r>
              <a:rPr lang="fr-FR" dirty="0" err="1"/>
              <a:t>provide</a:t>
            </a:r>
            <a:r>
              <a:rPr lang="fr-FR" dirty="0"/>
              <a:t> a </a:t>
            </a:r>
            <a:r>
              <a:rPr lang="fr-FR" dirty="0" err="1"/>
              <a:t>discrete</a:t>
            </a:r>
            <a:r>
              <a:rPr lang="fr-FR" dirty="0"/>
              <a:t> interaction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external</a:t>
            </a:r>
            <a:r>
              <a:rPr lang="fr-FR" dirty="0"/>
              <a:t> world or </a:t>
            </a:r>
            <a:r>
              <a:rPr lang="fr-FR" dirty="0" err="1"/>
              <a:t>other</a:t>
            </a:r>
            <a:r>
              <a:rPr lang="fr-FR" dirty="0"/>
              <a:t> smart </a:t>
            </a:r>
            <a:r>
              <a:rPr lang="fr-FR" dirty="0" err="1"/>
              <a:t>devices</a:t>
            </a:r>
            <a:r>
              <a:rPr lang="fr-FR" dirty="0"/>
              <a:t>. </a:t>
            </a:r>
          </a:p>
          <a:p>
            <a:pPr lvl="1"/>
            <a:r>
              <a:rPr lang="fr-FR" dirty="0"/>
              <a:t>The </a:t>
            </a:r>
            <a:r>
              <a:rPr lang="fr-FR" dirty="0" err="1"/>
              <a:t>current</a:t>
            </a:r>
            <a:r>
              <a:rPr lang="fr-FR" dirty="0"/>
              <a:t> </a:t>
            </a:r>
            <a:r>
              <a:rPr lang="fr-FR" dirty="0" err="1"/>
              <a:t>implementation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as a midi </a:t>
            </a:r>
            <a:r>
              <a:rPr lang="fr-FR" dirty="0" err="1"/>
              <a:t>device</a:t>
            </a:r>
            <a:r>
              <a:rPr lang="fr-FR" dirty="0"/>
              <a:t> </a:t>
            </a:r>
            <a:r>
              <a:rPr lang="fr-FR" dirty="0" err="1"/>
              <a:t>allowing</a:t>
            </a:r>
            <a:r>
              <a:rPr lang="fr-FR" dirty="0"/>
              <a:t> keyboard </a:t>
            </a:r>
            <a:r>
              <a:rPr lang="fr-FR" dirty="0" err="1"/>
              <a:t>players</a:t>
            </a:r>
            <a:r>
              <a:rPr lang="fr-FR" dirty="0"/>
              <a:t> to </a:t>
            </a:r>
            <a:r>
              <a:rPr lang="fr-FR" dirty="0" err="1"/>
              <a:t>manipulate</a:t>
            </a:r>
            <a:r>
              <a:rPr lang="fr-FR" dirty="0"/>
              <a:t> pitch and modulation ( for </a:t>
            </a:r>
            <a:r>
              <a:rPr lang="fr-FR" dirty="0" err="1"/>
              <a:t>example</a:t>
            </a:r>
            <a:r>
              <a:rPr lang="fr-FR" dirty="0"/>
              <a:t> )  </a:t>
            </a:r>
            <a:r>
              <a:rPr lang="fr-FR" dirty="0" err="1"/>
              <a:t>while</a:t>
            </a:r>
            <a:r>
              <a:rPr lang="fr-FR" dirty="0"/>
              <a:t> </a:t>
            </a:r>
            <a:r>
              <a:rPr lang="fr-FR" dirty="0" err="1"/>
              <a:t>playing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hands.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5" name="Picture 4" descr="A close up of sunglasses&#10;&#10;Description automatically generated">
            <a:extLst>
              <a:ext uri="{FF2B5EF4-FFF2-40B4-BE49-F238E27FC236}">
                <a16:creationId xmlns:a16="http://schemas.microsoft.com/office/drawing/2014/main" id="{E642A42A-2AF6-44D9-8CBD-583A8F4BC3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606" y="3205751"/>
            <a:ext cx="2866359" cy="14414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71AD6C-E495-4EB0-AECA-FBAA31A900B4}"/>
              </a:ext>
            </a:extLst>
          </p:cNvPr>
          <p:cNvSpPr/>
          <p:nvPr/>
        </p:nvSpPr>
        <p:spPr>
          <a:xfrm>
            <a:off x="6040911" y="4680171"/>
            <a:ext cx="2180277" cy="2868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hlinkClick r:id="rId5"/>
              </a:rPr>
              <a:t>https://www.bynorth.com/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81628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1143000" y="285750"/>
            <a:ext cx="6858000" cy="4569619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48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5"/>
            <a:r>
              <a:rPr lang="de-DE" dirty="0"/>
              <a:t>Demo</a:t>
            </a:r>
            <a:endParaRPr lang="de-DE" b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8118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References</a:t>
            </a:r>
          </a:p>
        </p:txBody>
      </p:sp>
      <p:pic>
        <p:nvPicPr>
          <p:cNvPr id="7" name="Picture 6" descr="A screenshot of a newspaper&#10;&#10;Description automatically generated">
            <a:extLst>
              <a:ext uri="{FF2B5EF4-FFF2-40B4-BE49-F238E27FC236}">
                <a16:creationId xmlns:a16="http://schemas.microsoft.com/office/drawing/2014/main" id="{D044FD63-6734-486B-9BD7-EBC42A1EA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288" y="685800"/>
            <a:ext cx="4492682" cy="4343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62985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1"/>
          </p:nvPr>
        </p:nvSpPr>
        <p:spPr>
          <a:xfrm>
            <a:off x="1304590" y="2307146"/>
            <a:ext cx="5975272" cy="859896"/>
          </a:xfrm>
        </p:spPr>
        <p:txBody>
          <a:bodyPr/>
          <a:lstStyle/>
          <a:p>
            <a:pPr lvl="5"/>
            <a:r>
              <a:rPr lang="de-DE" dirty="0"/>
              <a:t>Thank you for your attention</a:t>
            </a:r>
            <a:endParaRPr lang="de-DE" b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8574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Task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B7F57E-FF61-49EA-9A01-101FCDB40A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6035" y="1236929"/>
            <a:ext cx="6919515" cy="763321"/>
          </a:xfrm>
        </p:spPr>
        <p:txBody>
          <a:bodyPr/>
          <a:lstStyle/>
          <a:p>
            <a:endParaRPr lang="de-DE" b="1" dirty="0"/>
          </a:p>
          <a:p>
            <a:pPr lvl="1"/>
            <a:r>
              <a:rPr lang="de-DE" dirty="0"/>
              <a:t>Make and evaluate a prototypical implementation of a tongue computer interface using infrared red proximity sensors to detect mouvement and perform gesture based actions.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406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DAC016-E2F6-4942-B1A9-43457802B8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6035" y="891392"/>
            <a:ext cx="7066571" cy="3620821"/>
          </a:xfrm>
        </p:spPr>
        <p:txBody>
          <a:bodyPr/>
          <a:lstStyle/>
          <a:p>
            <a:endParaRPr lang="en-US" b="1" dirty="0"/>
          </a:p>
          <a:p>
            <a:endParaRPr lang="de-DE" b="1" dirty="0"/>
          </a:p>
          <a:p>
            <a:pPr lvl="1"/>
            <a:r>
              <a:rPr lang="de-DE" dirty="0"/>
              <a:t>Hands are the main computer input modality.</a:t>
            </a:r>
          </a:p>
          <a:p>
            <a:pPr lvl="1"/>
            <a:endParaRPr lang="de-DE" b="1" dirty="0"/>
          </a:p>
          <a:p>
            <a:pPr lvl="1"/>
            <a:r>
              <a:rPr lang="fr-FR" dirty="0"/>
              <a:t>Injuries or </a:t>
            </a:r>
            <a:r>
              <a:rPr lang="fr-FR" dirty="0" err="1"/>
              <a:t>aging</a:t>
            </a:r>
            <a:r>
              <a:rPr lang="fr-FR" dirty="0"/>
              <a:t> </a:t>
            </a:r>
            <a:r>
              <a:rPr lang="en-US" dirty="0"/>
              <a:t>related</a:t>
            </a:r>
            <a:r>
              <a:rPr lang="fr-FR" dirty="0"/>
              <a:t> </a:t>
            </a:r>
            <a:r>
              <a:rPr lang="en-US" dirty="0"/>
              <a:t>illnesses</a:t>
            </a:r>
            <a:r>
              <a:rPr lang="fr-FR" dirty="0"/>
              <a:t> </a:t>
            </a:r>
            <a:r>
              <a:rPr lang="en-US" dirty="0"/>
              <a:t>resulting</a:t>
            </a:r>
            <a:r>
              <a:rPr lang="fr-FR" dirty="0"/>
              <a:t> in </a:t>
            </a:r>
            <a:r>
              <a:rPr lang="fr-FR" dirty="0" err="1"/>
              <a:t>loss</a:t>
            </a:r>
            <a:r>
              <a:rPr lang="fr-FR" dirty="0"/>
              <a:t> of </a:t>
            </a:r>
            <a:r>
              <a:rPr lang="fr-FR" dirty="0" err="1"/>
              <a:t>dexterity</a:t>
            </a:r>
            <a:r>
              <a:rPr lang="fr-FR" dirty="0"/>
              <a:t> or </a:t>
            </a:r>
            <a:r>
              <a:rPr lang="fr-FR" dirty="0" err="1"/>
              <a:t>disabilities</a:t>
            </a:r>
            <a:r>
              <a:rPr lang="fr-FR" dirty="0"/>
              <a:t> are </a:t>
            </a:r>
            <a:r>
              <a:rPr lang="fr-FR" dirty="0" err="1"/>
              <a:t>common</a:t>
            </a:r>
            <a:r>
              <a:rPr lang="de-DE" dirty="0"/>
              <a:t>.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Tongue control is rarely lost and  shows a great flexibility and fatigue resistance.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Using tongue gestures can provide an alternative input modality for affected people.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7136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 approach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type="body" sz="quarter" idx="14"/>
          </p:nvPr>
        </p:nvSpPr>
        <p:spPr>
          <a:xfrm>
            <a:off x="656035" y="1235075"/>
            <a:ext cx="7596425" cy="3432175"/>
          </a:xfrm>
        </p:spPr>
        <p:txBody>
          <a:bodyPr/>
          <a:lstStyle/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</p:txBody>
      </p:sp>
      <p:sp>
        <p:nvSpPr>
          <p:cNvPr id="5" name="Textplatzhalter 19">
            <a:extLst>
              <a:ext uri="{FF2B5EF4-FFF2-40B4-BE49-F238E27FC236}">
                <a16:creationId xmlns:a16="http://schemas.microsoft.com/office/drawing/2014/main" id="{FCEFC706-4B10-4C42-83FE-FC99D7A34875}"/>
              </a:ext>
            </a:extLst>
          </p:cNvPr>
          <p:cNvSpPr txBox="1">
            <a:spLocks/>
          </p:cNvSpPr>
          <p:nvPr/>
        </p:nvSpPr>
        <p:spPr>
          <a:xfrm>
            <a:off x="656035" y="809625"/>
            <a:ext cx="3230486" cy="318730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685702" rtl="0" eaLnBrk="1" latinLnBrk="0" hangingPunct="1">
              <a:spcBef>
                <a:spcPts val="450"/>
              </a:spcBef>
              <a:buFont typeface="Arial" panose="020B0604020202020204" pitchFamily="34" charset="0"/>
              <a:buNone/>
              <a:defRPr sz="12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296957" indent="-242965" algn="l" defTabSz="685702" rtl="0" eaLnBrk="1" latinLnBrk="0" hangingPunct="1">
              <a:spcBef>
                <a:spcPts val="225"/>
              </a:spcBef>
              <a:buFont typeface="Open Sans" panose="020B0606030504020204" pitchFamily="34" charset="0"/>
              <a:buChar char="—"/>
              <a:defRPr sz="12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685702" rtl="0" eaLnBrk="1" latinLnBrk="0" hangingPunct="1">
              <a:spcBef>
                <a:spcPts val="450"/>
              </a:spcBef>
              <a:buFont typeface="Arial" panose="020B0604020202020204" pitchFamily="34" charset="0"/>
              <a:buNone/>
              <a:defRPr sz="105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296957" indent="-161977" algn="l" defTabSz="685702" rtl="0" eaLnBrk="1" latinLnBrk="0" hangingPunct="1">
              <a:spcBef>
                <a:spcPts val="225"/>
              </a:spcBef>
              <a:buFont typeface="Symbol" panose="05050102010706020507" pitchFamily="18" charset="2"/>
              <a:buChar char="-"/>
              <a:defRPr sz="105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431937" indent="-134522" algn="l" defTabSz="685702" rtl="0" eaLnBrk="1" latinLnBrk="0" hangingPunct="1">
              <a:spcBef>
                <a:spcPts val="225"/>
              </a:spcBef>
              <a:buFont typeface="Symbol" panose="05050102010706020507" pitchFamily="18" charset="2"/>
              <a:buChar char="-"/>
              <a:defRPr sz="105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269042" indent="0" algn="l" defTabSz="685702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69042" indent="0" algn="l" defTabSz="685702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2571377" indent="-171425" algn="l" defTabSz="6857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226" indent="-171425" algn="l" defTabSz="68570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/>
          </a:p>
          <a:p>
            <a:endParaRPr lang="de-DE" b="1" dirty="0"/>
          </a:p>
          <a:p>
            <a:pPr lvl="1"/>
            <a:r>
              <a:rPr lang="de-DE" dirty="0"/>
              <a:t>A signal aquisation unit composed of 4 infrared proximity sensors detect tongue position relative to the sensors.</a:t>
            </a:r>
          </a:p>
          <a:p>
            <a:pPr lvl="1"/>
            <a:endParaRPr lang="de-DE" b="1" dirty="0"/>
          </a:p>
          <a:p>
            <a:pPr lvl="1"/>
            <a:r>
              <a:rPr lang="de-DE" dirty="0"/>
              <a:t>The microcontroller collects data and builds measurement frames.</a:t>
            </a:r>
          </a:p>
          <a:p>
            <a:pPr marL="53992" lvl="1" indent="0">
              <a:buNone/>
            </a:pPr>
            <a:endParaRPr lang="de-DE" dirty="0"/>
          </a:p>
          <a:p>
            <a:pPr lvl="1"/>
            <a:r>
              <a:rPr lang="de-DE" dirty="0"/>
              <a:t>The software collects measurement frames in a circular frame buffer and implements tongue based navigation scenarios.</a:t>
            </a:r>
          </a:p>
        </p:txBody>
      </p:sp>
      <p:pic>
        <p:nvPicPr>
          <p:cNvPr id="13" name="Picture 12" descr="A circuit board&#10;&#10;Description automatically generated">
            <a:extLst>
              <a:ext uri="{FF2B5EF4-FFF2-40B4-BE49-F238E27FC236}">
                <a16:creationId xmlns:a16="http://schemas.microsoft.com/office/drawing/2014/main" id="{90DD7A5A-4E34-460B-AE8F-A3840BFE77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717" y="1235075"/>
            <a:ext cx="4653933" cy="18188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13230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5"/>
            <a:r>
              <a:rPr lang="de-DE" b="0" dirty="0"/>
              <a:t>Hardware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1740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 Components</a:t>
            </a:r>
            <a:endParaRPr lang="de-DE" b="0" dirty="0"/>
          </a:p>
        </p:txBody>
      </p:sp>
      <p:sp>
        <p:nvSpPr>
          <p:cNvPr id="7" name="Inhaltsplatzhalter 6"/>
          <p:cNvSpPr>
            <a:spLocks noGrp="1"/>
          </p:cNvSpPr>
          <p:nvPr>
            <p:ph type="body" sz="quarter" idx="14"/>
          </p:nvPr>
        </p:nvSpPr>
        <p:spPr>
          <a:xfrm>
            <a:off x="656035" y="1236929"/>
            <a:ext cx="7692098" cy="3620821"/>
          </a:xfrm>
        </p:spPr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Sensors : Osram SFH 7779</a:t>
            </a:r>
          </a:p>
          <a:p>
            <a:r>
              <a:rPr lang="de-DE" dirty="0"/>
              <a:t>-</a:t>
            </a:r>
            <a:r>
              <a:rPr lang="en-US" dirty="0"/>
              <a:t>Miniature package 4mm x 2.1mm x 1.35mm.</a:t>
            </a:r>
          </a:p>
          <a:p>
            <a:r>
              <a:rPr lang="en-US" dirty="0"/>
              <a:t>-Detection range up to 160 mm</a:t>
            </a:r>
          </a:p>
          <a:p>
            <a:r>
              <a:rPr lang="en-US" dirty="0"/>
              <a:t>-940 nm IR emitter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Microcontroller : STM32WB55</a:t>
            </a:r>
          </a:p>
          <a:p>
            <a:r>
              <a:rPr lang="de-DE" dirty="0"/>
              <a:t>-</a:t>
            </a:r>
            <a:r>
              <a:rPr lang="en-US" dirty="0"/>
              <a:t> Arm® Cortex®‐M4 core @64 MHz</a:t>
            </a:r>
            <a:endParaRPr lang="de-DE" dirty="0"/>
          </a:p>
          <a:p>
            <a:r>
              <a:rPr lang="en-US" dirty="0"/>
              <a:t>-Small form factor : 7mm x 7mm x 0.55 mm</a:t>
            </a:r>
          </a:p>
          <a:p>
            <a:r>
              <a:rPr lang="en-US" dirty="0"/>
              <a:t>-Ultra low power consumption</a:t>
            </a:r>
          </a:p>
          <a:p>
            <a:r>
              <a:rPr lang="en-US" dirty="0"/>
              <a:t>-Integrated Bluetooth Stack</a:t>
            </a:r>
          </a:p>
          <a:p>
            <a:endParaRPr lang="en-US" dirty="0"/>
          </a:p>
          <a:p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257E5E4-BE07-4BD6-822D-4948FDCB9C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776" y="317500"/>
            <a:ext cx="2188723" cy="16002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76222D9-4959-4EF2-A593-1B8D1BD5C5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" t="32701" r="60435" b="15575"/>
          <a:stretch/>
        </p:blipFill>
        <p:spPr>
          <a:xfrm>
            <a:off x="4502084" y="2094839"/>
            <a:ext cx="2003233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051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Sensor wiring</a:t>
            </a:r>
            <a:endParaRPr lang="de-DE" b="0" dirty="0"/>
          </a:p>
        </p:txBody>
      </p:sp>
      <p:sp>
        <p:nvSpPr>
          <p:cNvPr id="7" name="Inhaltsplatzhalter 6"/>
          <p:cNvSpPr>
            <a:spLocks noGrp="1"/>
          </p:cNvSpPr>
          <p:nvPr>
            <p:ph type="body" sz="quarter" idx="14"/>
          </p:nvPr>
        </p:nvSpPr>
        <p:spPr>
          <a:xfrm>
            <a:off x="656035" y="1236929"/>
            <a:ext cx="2779315" cy="3322371"/>
          </a:xfrm>
        </p:spPr>
        <p:txBody>
          <a:bodyPr>
            <a:normAutofit/>
          </a:bodyPr>
          <a:lstStyle/>
          <a:p>
            <a:r>
              <a:rPr lang="de-DE" dirty="0"/>
              <a:t>I2C interface using a clock signal SCL and a data Line SDL Requiring pullup resistors R1,R2 and filtering capacitance C2 and C1.</a:t>
            </a:r>
          </a:p>
          <a:p>
            <a:r>
              <a:rPr lang="de-DE" dirty="0"/>
              <a:t>5V input for the IR Led.</a:t>
            </a:r>
          </a:p>
          <a:p>
            <a:r>
              <a:rPr lang="de-DE" dirty="0"/>
              <a:t>Vdd is treated as an enable signal.</a:t>
            </a:r>
          </a:p>
          <a:p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endParaRPr lang="en-US" dirty="0"/>
          </a:p>
          <a:p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3" name="Picture 2" descr="A picture containing text, lot, table&#10;&#10;Description automatically generated">
            <a:extLst>
              <a:ext uri="{FF2B5EF4-FFF2-40B4-BE49-F238E27FC236}">
                <a16:creationId xmlns:a16="http://schemas.microsoft.com/office/drawing/2014/main" id="{2F4300A7-3FFF-4F99-96EC-BDFA7D2902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026" y="905680"/>
            <a:ext cx="4093524" cy="297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10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Sensor wiring</a:t>
            </a:r>
            <a:endParaRPr lang="de-DE" b="0" dirty="0"/>
          </a:p>
        </p:txBody>
      </p:sp>
      <p:sp>
        <p:nvSpPr>
          <p:cNvPr id="7" name="Inhaltsplatzhalter 6"/>
          <p:cNvSpPr>
            <a:spLocks noGrp="1"/>
          </p:cNvSpPr>
          <p:nvPr>
            <p:ph type="body" sz="quarter" idx="14"/>
          </p:nvPr>
        </p:nvSpPr>
        <p:spPr>
          <a:xfrm>
            <a:off x="656035" y="1236929"/>
            <a:ext cx="2779315" cy="3322371"/>
          </a:xfrm>
        </p:spPr>
        <p:txBody>
          <a:bodyPr>
            <a:normAutofit/>
          </a:bodyPr>
          <a:lstStyle/>
          <a:p>
            <a:r>
              <a:rPr lang="de-DE" dirty="0"/>
              <a:t>Data is provided @420 Hz  in Counts as shown in the sensitivity Diagram.</a:t>
            </a:r>
          </a:p>
          <a:p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endParaRPr lang="en-US" dirty="0"/>
          </a:p>
          <a:p>
            <a:endParaRPr lang="de-DE" dirty="0"/>
          </a:p>
          <a:p>
            <a:pPr marL="171450" indent="-171450">
              <a:buFontTx/>
              <a:buChar char="-"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DC9A480-09DA-4419-A809-FD602D068F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163" y="1009650"/>
            <a:ext cx="4580913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9559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heme/theme1.xml><?xml version="1.0" encoding="utf-8"?>
<a:theme xmlns:a="http://schemas.openxmlformats.org/drawingml/2006/main" name="TUD_2018_16zu9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2FC8CACE-F4B8-4E09-BAAE-C8374C834A6F}" vid="{909E918E-189E-44BF-B5F4-EC93BD9AD114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Praesentationsvorlagen16zu10</Template>
  <TotalTime>3778</TotalTime>
  <Words>990</Words>
  <Application>Microsoft Office PowerPoint</Application>
  <PresentationFormat>On-screen Show (16:10)</PresentationFormat>
  <Paragraphs>219</Paragraphs>
  <Slides>28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Open Sans</vt:lpstr>
      <vt:lpstr>Open Sans TUD</vt:lpstr>
      <vt:lpstr>Arial</vt:lpstr>
      <vt:lpstr>Calibri</vt:lpstr>
      <vt:lpstr>Symbol</vt:lpstr>
      <vt:lpstr>TUD_2018_16zu9</vt:lpstr>
      <vt:lpstr>Development of a measurement system for determining tongue movements and gestures based on infrared distance sensing technology.  </vt:lpstr>
      <vt:lpstr>Contents </vt:lpstr>
      <vt:lpstr>Task Description</vt:lpstr>
      <vt:lpstr>Motivation</vt:lpstr>
      <vt:lpstr>Solution approach</vt:lpstr>
      <vt:lpstr>PowerPoint Presentation</vt:lpstr>
      <vt:lpstr>Hardware Components</vt:lpstr>
      <vt:lpstr>Sensor wiring</vt:lpstr>
      <vt:lpstr>Sensor wiring</vt:lpstr>
      <vt:lpstr>Multiplexing</vt:lpstr>
      <vt:lpstr>Multiplexing</vt:lpstr>
      <vt:lpstr>PCB design</vt:lpstr>
      <vt:lpstr>Workaround</vt:lpstr>
      <vt:lpstr>Evaluation Prototype</vt:lpstr>
      <vt:lpstr>Used Tools </vt:lpstr>
      <vt:lpstr>PowerPoint Presentation</vt:lpstr>
      <vt:lpstr>Framework and used libraries</vt:lpstr>
      <vt:lpstr>Features and userinterface</vt:lpstr>
      <vt:lpstr>Gesture Recognition</vt:lpstr>
      <vt:lpstr>Gesture Recognition</vt:lpstr>
      <vt:lpstr>Gesture Mapper</vt:lpstr>
      <vt:lpstr>Mouse Controlling</vt:lpstr>
      <vt:lpstr>PowerPoint Presentation</vt:lpstr>
      <vt:lpstr>Discussion</vt:lpstr>
      <vt:lpstr>Potential usages</vt:lpstr>
      <vt:lpstr>PowerPoint Presentation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Entwicklung eines mess  Hamza Ben Hassen</dc:title>
  <dc:creator>Hamza Ben Hassen</dc:creator>
  <cp:lastModifiedBy>Hamza Ben Hassen</cp:lastModifiedBy>
  <cp:revision>118</cp:revision>
  <dcterms:created xsi:type="dcterms:W3CDTF">2019-11-05T20:00:24Z</dcterms:created>
  <dcterms:modified xsi:type="dcterms:W3CDTF">2020-01-14T07:04:00Z</dcterms:modified>
</cp:coreProperties>
</file>